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2B_D56A2B14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0E_0.xml" ContentType="application/vnd.ms-powerpoint.comments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4"/>
  </p:sldMasterIdLst>
  <p:notesMasterIdLst>
    <p:notesMasterId r:id="rId18"/>
  </p:notesMasterIdLst>
  <p:sldIdLst>
    <p:sldId id="256" r:id="rId5"/>
    <p:sldId id="298" r:id="rId6"/>
    <p:sldId id="299" r:id="rId7"/>
    <p:sldId id="258" r:id="rId8"/>
    <p:sldId id="300" r:id="rId9"/>
    <p:sldId id="301" r:id="rId10"/>
    <p:sldId id="291" r:id="rId11"/>
    <p:sldId id="304" r:id="rId12"/>
    <p:sldId id="303" r:id="rId13"/>
    <p:sldId id="302" r:id="rId14"/>
    <p:sldId id="270" r:id="rId15"/>
    <p:sldId id="292" r:id="rId16"/>
    <p:sldId id="305" r:id="rId17"/>
  </p:sldIdLst>
  <p:sldSz cx="12192000" cy="6858000"/>
  <p:notesSz cx="6669088" cy="9926638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F77EE3-FB3C-0254-C79E-D4433CFFA450}" name="Silke Davison" initials="SD" userId="S::s.davison@oapen.org::6148c797-5fcc-4e59-a283-501a0c3c95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6F2C6"/>
    <a:srgbClr val="B1CBD6"/>
    <a:srgbClr val="E3C3C2"/>
    <a:srgbClr val="F9B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4DF56C-5425-4274-BE7D-FFB803E4CE51}">
  <a:tblStyle styleId="{0D4DF56C-5425-4274-BE7D-FFB803E4CE5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1144" autoAdjust="0"/>
  </p:normalViewPr>
  <p:slideViewPr>
    <p:cSldViewPr snapToGrid="0">
      <p:cViewPr varScale="1">
        <p:scale>
          <a:sx n="111" d="100"/>
          <a:sy n="111" d="100"/>
        </p:scale>
        <p:origin x="108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microsoft.com/office/2018/10/relationships/authors" Target="authors.xml"/></Relationships>
</file>

<file path=ppt/comments/modernComment_10E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5A3EE39-C705-49B2-9DA7-660F9A43C4AC}" authorId="{0EF77EE3-FB3C-0254-C79E-D4433CFFA450}" created="2024-10-18T09:38:29.935">
    <pc:sldMkLst xmlns:pc="http://schemas.microsoft.com/office/powerpoint/2013/main/command">
      <pc:docMk/>
      <pc:sldMk cId="0" sldId="270"/>
    </pc:sldMkLst>
    <p188:txBody>
      <a:bodyPr/>
      <a:lstStyle/>
      <a:p>
        <a:r>
          <a:rPr lang="en-GB"/>
          <a:t>Here you can also talk about partnerships and connections</a:t>
        </a:r>
      </a:p>
    </p188:txBody>
  </p188:cm>
</p188:cmLst>
</file>

<file path=ppt/comments/modernComment_12B_D56A2B1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2CF98A6-479D-4971-9A93-32B6B2326828}" authorId="{0EF77EE3-FB3C-0254-C79E-D4433CFFA450}" created="2024-10-18T08:42:58.931">
    <pc:sldMkLst xmlns:pc="http://schemas.microsoft.com/office/powerpoint/2013/main/command">
      <pc:docMk/>
      <pc:sldMk cId="3580504852" sldId="299"/>
    </pc:sldMkLst>
    <p188:txBody>
      <a:bodyPr/>
      <a:lstStyle/>
      <a:p>
        <a:r>
          <a:rPr lang="en-GB"/>
          <a:t>Say something about (biblio)diversity here?</a:t>
        </a:r>
      </a:p>
    </p188:txBody>
  </p188:cm>
  <p188:cm id="{F7953FAB-0C96-42E4-B613-8DF2FC339EC3}" authorId="{0EF77EE3-FB3C-0254-C79E-D4433CFFA450}" created="2024-10-18T08:45:00.671">
    <pc:sldMkLst xmlns:pc="http://schemas.microsoft.com/office/powerpoint/2013/main/command">
      <pc:docMk/>
      <pc:sldMk cId="3580504852" sldId="299"/>
    </pc:sldMkLst>
    <p188:txBody>
      <a:bodyPr/>
      <a:lstStyle/>
      <a:p>
        <a:r>
          <a:rPr lang="en-GB"/>
          <a:t>Talk about working with other people/partnerships/collaborations?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6640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418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We understand peer review procedures vary widely depending on the discipline, and even between series, so we want publishers to have the opportunity to present the differences in as transparent a way as possible</a:t>
            </a: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endParaRPr lang="uk-UA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Ми розуміємо, що процедури рецензування значно відрізняються в залежності від дисципліни та навіть між серіями, тому хочемо, щоб видавці мали можливість представити ці відмінності якомога прозоріше.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022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6952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3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A collection of around 50 articles about OA book publishing, based around the research life cycle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A free information resource to help authors better understand OA book publishing and tackle common myths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Guided by a global, multi-stakeholder Editorial Advisory Board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Relaunched this month with a new design, new features, updates articles and new articles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A new Knowledge Base to support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policy development for OA books, in cooperation with the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rial" panose="020B0604020202020204" pitchFamily="34" charset="0"/>
                <a:hlinkClick r:id="rId3"/>
              </a:rPr>
              <a:t>PALOMERA project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was added</a:t>
            </a:r>
            <a:endParaRPr lang="uk-UA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endParaRPr lang="uk-UA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endParaRPr lang="uk-UA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uk-UA" dirty="0"/>
              <a:t>Колекція приблизно з 50 статей про публікацію книг у відкритому доступі, побудованих навколо дослідницького життєвого циклу.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uk-UA" dirty="0"/>
              <a:t>Безкоштовний інформаційний ресурс, щоб допомогти авторам краще зрозуміти публікацію книг у відкритому доступі та спростувати поширені міфи.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uk-UA" dirty="0"/>
              <a:t>У співпраці з глобальною багатосторонньою редакційною дорадчою радою.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uk-UA" dirty="0"/>
              <a:t>Цього місяця перезапущено з новим дизайном, новими функціями, оновленими статтями та новими статтями.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uk-UA" dirty="0"/>
              <a:t>Додано нову базу знань для підтримки розробки політики для книг у відкритому доступі у співпраці з проектом </a:t>
            </a:r>
            <a:r>
              <a:rPr lang="en-US" dirty="0"/>
              <a:t>PALOMERA.</a:t>
            </a:r>
            <a:endParaRPr lang="en-GB" dirty="0"/>
          </a:p>
        </p:txBody>
      </p:sp>
      <p:sp>
        <p:nvSpPr>
          <p:cNvPr id="537" name="Google Shape;53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856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7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3" name="Google Shape;63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6086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4122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558e2e4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30558e2e439_0_0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30558e2e439_0_0:notes"/>
          <p:cNvSpPr txBox="1">
            <a:spLocks noGrp="1"/>
          </p:cNvSpPr>
          <p:nvPr>
            <p:ph type="sldNum" idx="12"/>
          </p:nvPr>
        </p:nvSpPr>
        <p:spPr>
          <a:xfrm>
            <a:off x="3778250" y="9428163"/>
            <a:ext cx="2889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67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Hosting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- We host books for publishers and a variety of partners.</a:t>
            </a:r>
            <a:endParaRPr lang="en-GB" dirty="0"/>
          </a:p>
          <a:p>
            <a:pPr marL="0" lvl="0" indent="0" algn="l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Dissemination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- We provide freely-available metadata feeds in various formats and work with intermediaries to optimise dissemination of the collection.</a:t>
            </a:r>
            <a:endParaRPr lang="en-GB" dirty="0"/>
          </a:p>
          <a:p>
            <a:pPr marL="0" lvl="0" indent="0" algn="l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Digital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preservation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- We work with partners to provide a stable repository infrastructure and digital preservation service.</a:t>
            </a:r>
            <a:endParaRPr lang="en-GB" dirty="0"/>
          </a:p>
          <a:p>
            <a:pPr marL="0" lvl="0" indent="0" algn="l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Discovery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- We improve discovery in collaboration with DOAB.</a:t>
            </a:r>
            <a:endParaRPr lang="en-GB" dirty="0"/>
          </a:p>
          <a:p>
            <a:pPr marL="0" lvl="0" indent="0" algn="l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200" b="1" dirty="0">
                <a:latin typeface="Calibri"/>
                <a:ea typeface="Calibri"/>
                <a:cs typeface="Calibri"/>
                <a:sym typeface="Calibri"/>
              </a:rPr>
              <a:t>Reporting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- We provide the OAPEN Dashboard, based on the COUNTER standard.</a:t>
            </a:r>
          </a:p>
          <a:p>
            <a:pPr marL="0" lvl="0" indent="0" algn="l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GB"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GB" sz="12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Publishers can join OAPEN if </a:t>
            </a:r>
            <a:endParaRPr lang="en-GB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they publish academic, peer reviewed books </a:t>
            </a:r>
            <a:endParaRPr lang="en-GB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that are made freely available or published under an open license 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OAPEN requires publishers to describe their peer review procedures and make these descriptions available for publication on the OAPEN website</a:t>
            </a:r>
            <a:endParaRPr lang="uk-UA" sz="20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lang="uk-UA" sz="20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uk-UA" b="1" dirty="0" err="1"/>
              <a:t>Хостинг</a:t>
            </a:r>
            <a:r>
              <a:rPr lang="uk-UA" dirty="0"/>
              <a:t> — Ми </a:t>
            </a:r>
            <a:r>
              <a:rPr lang="uk-UA" dirty="0" err="1"/>
              <a:t>хостимо</a:t>
            </a:r>
            <a:r>
              <a:rPr lang="uk-UA" dirty="0"/>
              <a:t> книги для видавців та різноманітних партнерів.</a:t>
            </a:r>
          </a:p>
          <a:p>
            <a:r>
              <a:rPr lang="uk-UA" b="1" dirty="0"/>
              <a:t>Розповсюдження</a:t>
            </a:r>
            <a:r>
              <a:rPr lang="uk-UA" dirty="0"/>
              <a:t> — Ми надаємо безкоштовні метадані</a:t>
            </a:r>
            <a:r>
              <a:rPr lang="uk-UA" baseline="0" dirty="0"/>
              <a:t> </a:t>
            </a:r>
            <a:r>
              <a:rPr lang="uk-UA" dirty="0"/>
              <a:t>у різних форматах і співпрацюємо з посередниками для оптимізації розповсюдження колекції.</a:t>
            </a:r>
          </a:p>
          <a:p>
            <a:r>
              <a:rPr lang="uk-UA" b="1" dirty="0"/>
              <a:t>Цифрове збереження</a:t>
            </a:r>
            <a:r>
              <a:rPr lang="uk-UA" dirty="0"/>
              <a:t> — Ми працюємо з партнерами для забезпечення стабільної інфраструктури репозитарію та послуг цифрового збереження.</a:t>
            </a:r>
          </a:p>
          <a:p>
            <a:r>
              <a:rPr lang="uk-UA" b="1" dirty="0"/>
              <a:t>Виявлення</a:t>
            </a:r>
            <a:r>
              <a:rPr lang="uk-UA" dirty="0"/>
              <a:t> — Ми покращуємо видимість книг у співпраці з </a:t>
            </a:r>
            <a:r>
              <a:rPr lang="en-US" dirty="0"/>
              <a:t>DOAB.</a:t>
            </a:r>
            <a:endParaRPr lang="uk-UA" dirty="0"/>
          </a:p>
          <a:p>
            <a:r>
              <a:rPr lang="uk-UA" b="1" dirty="0"/>
              <a:t>Звітність</a:t>
            </a:r>
            <a:r>
              <a:rPr lang="uk-UA" dirty="0"/>
              <a:t> — Ми надаємо панель </a:t>
            </a:r>
            <a:r>
              <a:rPr lang="en-US" dirty="0"/>
              <a:t>OAPEN, </a:t>
            </a:r>
            <a:r>
              <a:rPr lang="uk-UA" dirty="0"/>
              <a:t>засновану на стандарті </a:t>
            </a:r>
            <a:r>
              <a:rPr lang="en-US" dirty="0"/>
              <a:t>COUNTER.</a:t>
            </a:r>
          </a:p>
          <a:p>
            <a:r>
              <a:rPr lang="uk-UA" b="1" dirty="0"/>
              <a:t>Видавці можуть приєднатися до </a:t>
            </a:r>
            <a:r>
              <a:rPr lang="en-US" b="1" dirty="0"/>
              <a:t>OAPEN, </a:t>
            </a:r>
            <a:r>
              <a:rPr lang="uk-UA" b="1" dirty="0"/>
              <a:t>якщо:</a:t>
            </a:r>
            <a:endParaRPr lang="uk-UA" dirty="0"/>
          </a:p>
          <a:p>
            <a:r>
              <a:rPr lang="uk-UA" dirty="0"/>
              <a:t>Вони публікують наукові рецензовані книги,</a:t>
            </a:r>
          </a:p>
          <a:p>
            <a:r>
              <a:rPr lang="uk-UA" dirty="0"/>
              <a:t>які доступні безкоштовно або видані під відкритою ліцензією.</a:t>
            </a:r>
          </a:p>
          <a:p>
            <a:r>
              <a:rPr lang="en-US" dirty="0"/>
              <a:t>OAPEN </a:t>
            </a:r>
            <a:r>
              <a:rPr lang="uk-UA" dirty="0"/>
              <a:t>вимагає від видавців описувати свої процедури рецензування та надавати ці описи для публікації на веб-сайті </a:t>
            </a:r>
            <a:r>
              <a:rPr lang="en-US" dirty="0"/>
              <a:t>OAPEN.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GB" dirty="0"/>
          </a:p>
          <a:p>
            <a:pPr marL="0" lvl="0" indent="0" algn="l" rtl="0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7712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4200" dirty="0">
                <a:latin typeface="Calibri"/>
                <a:ea typeface="Calibri"/>
                <a:cs typeface="Calibri"/>
                <a:sym typeface="Calibri"/>
              </a:rPr>
              <a:t>Publishers can participate in DOAB for free if they meet the following two requirements (at a minimum):</a:t>
            </a:r>
          </a:p>
          <a:p>
            <a:pPr marL="742950" lvl="1" indent="-285750" algn="l" rtl="0">
              <a:spcBef>
                <a:spcPts val="399"/>
              </a:spcBef>
              <a:spcAft>
                <a:spcPts val="0"/>
              </a:spcAft>
              <a:buClr>
                <a:schemeClr val="dk2"/>
              </a:buClr>
              <a:buSzPct val="100000"/>
              <a:buChar char="–"/>
            </a:pPr>
            <a:r>
              <a:rPr lang="en-GB" sz="4200" dirty="0">
                <a:latin typeface="Calibri"/>
                <a:ea typeface="Calibri"/>
                <a:cs typeface="Calibri"/>
                <a:sym typeface="Calibri"/>
              </a:rPr>
              <a:t>their books are published under an open license (e.g., Creative Commons)</a:t>
            </a:r>
            <a:endParaRPr lang="en-GB" dirty="0"/>
          </a:p>
          <a:p>
            <a:pPr marL="742950" lvl="1" indent="-285750" algn="l" rtl="0">
              <a:spcBef>
                <a:spcPts val="399"/>
              </a:spcBef>
              <a:spcAft>
                <a:spcPts val="0"/>
              </a:spcAft>
              <a:buClr>
                <a:schemeClr val="dk2"/>
              </a:buClr>
              <a:buSzPct val="100000"/>
              <a:buChar char="–"/>
            </a:pPr>
            <a:r>
              <a:rPr lang="en-GB" sz="4200" dirty="0">
                <a:latin typeface="Calibri"/>
                <a:ea typeface="Calibri"/>
                <a:cs typeface="Calibri"/>
                <a:sym typeface="Calibri"/>
              </a:rPr>
              <a:t>their books have undergone independent and external peer review prior to publication</a:t>
            </a:r>
            <a:endParaRPr lang="en-GB" dirty="0"/>
          </a:p>
          <a:p>
            <a:pPr marL="342900" lvl="0" indent="-342900" algn="l" rtl="0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4200" dirty="0">
                <a:latin typeface="Calibri"/>
                <a:ea typeface="Calibri"/>
                <a:cs typeface="Calibri"/>
                <a:sym typeface="Calibri"/>
              </a:rPr>
              <a:t>If they meet the above two requirements, they can complete </a:t>
            </a:r>
            <a:r>
              <a:rPr lang="en-GB" sz="4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GB" sz="4200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 form</a:t>
            </a:r>
            <a:r>
              <a:rPr lang="en-GB" sz="4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GB" dirty="0"/>
          </a:p>
          <a:p>
            <a:pPr marL="342900" lvl="0" indent="-342900" algn="l" rtl="0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4200" dirty="0">
                <a:latin typeface="Calibri"/>
                <a:ea typeface="Calibri"/>
                <a:cs typeface="Calibri"/>
                <a:sym typeface="Calibri"/>
              </a:rPr>
              <a:t>Application review can take several months and publishers are informed of the outcome (accepted, rejected, further information required) after the first evaluation</a:t>
            </a:r>
            <a:endParaRPr lang="uk-UA" sz="42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uk-UA" sz="4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uk-UA" sz="4400" dirty="0"/>
              <a:t>Видавці можуть безкоштовно брати участь у </a:t>
            </a:r>
            <a:r>
              <a:rPr lang="en-US" sz="4400" dirty="0"/>
              <a:t>DOAB, </a:t>
            </a:r>
            <a:r>
              <a:rPr lang="uk-UA" sz="4400" dirty="0"/>
              <a:t>якщо вони виконують принаймні дві наступні умови:</a:t>
            </a:r>
          </a:p>
          <a:p>
            <a:r>
              <a:rPr lang="uk-UA" sz="4400" dirty="0"/>
              <a:t>їхні книги видані під відкритою ліцензією (наприклад, </a:t>
            </a:r>
            <a:r>
              <a:rPr lang="en-US" sz="4400" dirty="0"/>
              <a:t>Creative Commons),</a:t>
            </a:r>
          </a:p>
          <a:p>
            <a:r>
              <a:rPr lang="uk-UA" sz="4400" dirty="0"/>
              <a:t>їхні книги пройшли незалежне та зовнішнє рецензування перед публікацією.</a:t>
            </a:r>
          </a:p>
          <a:p>
            <a:r>
              <a:rPr lang="uk-UA" sz="4400" dirty="0"/>
              <a:t>Якщо вони виконують ці дві умови, вони можуть заповнити форму заявки.</a:t>
            </a:r>
          </a:p>
          <a:p>
            <a:r>
              <a:rPr lang="uk-UA" sz="4400" dirty="0"/>
              <a:t>Перегляд заявки може зайняти кілька місяців, і видавців повідомлять про результат (прийнято, </a:t>
            </a:r>
            <a:r>
              <a:rPr lang="uk-UA" sz="4400" dirty="0" err="1"/>
              <a:t>відхилено</a:t>
            </a:r>
            <a:r>
              <a:rPr lang="uk-UA" sz="4400" dirty="0"/>
              <a:t>, потрібна додаткова інформація) після першої оцінки.</a:t>
            </a:r>
          </a:p>
          <a:p>
            <a:pPr marL="0" lvl="0" indent="0" algn="l" rtl="0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GB" sz="4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114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2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7126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8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8689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en-GB" sz="4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89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B78E8D"/>
              </a:buClr>
              <a:buSzPts val="2800"/>
              <a:buNone/>
              <a:defRPr>
                <a:solidFill>
                  <a:srgbClr val="B78E8D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B78E8D"/>
              </a:buClr>
              <a:buSzPts val="2400"/>
              <a:buNone/>
              <a:defRPr>
                <a:solidFill>
                  <a:srgbClr val="B78E8D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B78E8D"/>
              </a:buClr>
              <a:buSzPts val="2000"/>
              <a:buNone/>
              <a:defRPr>
                <a:solidFill>
                  <a:srgbClr val="B78E8D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B78E8D"/>
              </a:buClr>
              <a:buSzPts val="2000"/>
              <a:buNone/>
              <a:defRPr>
                <a:solidFill>
                  <a:srgbClr val="B78E8D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B78E8D"/>
              </a:buClr>
              <a:buSzPts val="2000"/>
              <a:buNone/>
              <a:defRPr>
                <a:solidFill>
                  <a:srgbClr val="B78E8D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B78E8D"/>
              </a:buClr>
              <a:buSzPts val="2000"/>
              <a:buNone/>
              <a:defRPr>
                <a:solidFill>
                  <a:srgbClr val="B78E8D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B78E8D"/>
              </a:buClr>
              <a:buSzPts val="2000"/>
              <a:buNone/>
              <a:defRPr>
                <a:solidFill>
                  <a:srgbClr val="B78E8D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B78E8D"/>
              </a:buClr>
              <a:buSzPts val="2000"/>
              <a:buNone/>
              <a:defRPr>
                <a:solidFill>
                  <a:srgbClr val="B78E8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4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6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29845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1296650" y="6218238"/>
            <a:ext cx="731838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09600" y="154765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B78E8D"/>
              </a:buClr>
              <a:buSzPts val="2000"/>
              <a:buNone/>
              <a:defRPr sz="2000">
                <a:solidFill>
                  <a:srgbClr val="B78E8D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B78E8D"/>
              </a:buClr>
              <a:buSzPts val="1800"/>
              <a:buNone/>
              <a:defRPr sz="1800">
                <a:solidFill>
                  <a:srgbClr val="B78E8D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B78E8D"/>
              </a:buClr>
              <a:buSzPts val="1600"/>
              <a:buNone/>
              <a:defRPr sz="1600">
                <a:solidFill>
                  <a:srgbClr val="B78E8D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B78E8D"/>
              </a:buClr>
              <a:buSzPts val="1400"/>
              <a:buNone/>
              <a:defRPr sz="1400">
                <a:solidFill>
                  <a:srgbClr val="B78E8D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B78E8D"/>
              </a:buClr>
              <a:buSzPts val="1400"/>
              <a:buNone/>
              <a:defRPr sz="1400">
                <a:solidFill>
                  <a:srgbClr val="B78E8D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B78E8D"/>
              </a:buClr>
              <a:buSzPts val="1400"/>
              <a:buNone/>
              <a:defRPr sz="1400">
                <a:solidFill>
                  <a:srgbClr val="B78E8D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B78E8D"/>
              </a:buClr>
              <a:buSzPts val="1400"/>
              <a:buNone/>
              <a:defRPr sz="1400">
                <a:solidFill>
                  <a:srgbClr val="B78E8D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B78E8D"/>
              </a:buClr>
              <a:buSzPts val="1400"/>
              <a:buNone/>
              <a:defRPr sz="1400">
                <a:solidFill>
                  <a:srgbClr val="B78E8D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B78E8D"/>
              </a:buClr>
              <a:buSzPts val="1400"/>
              <a:buNone/>
              <a:defRPr sz="1400">
                <a:solidFill>
                  <a:srgbClr val="B78E8D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34938" y="6327775"/>
            <a:ext cx="665162" cy="38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 descr="Afbeelding met tekening, voedsel, teken&#10;&#10;Automatisch gegenereerde beschrijvi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57263" y="6400800"/>
            <a:ext cx="93345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998200" y="274638"/>
            <a:ext cx="574675" cy="20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1"/>
          <p:cNvGrpSpPr/>
          <p:nvPr/>
        </p:nvGrpSpPr>
        <p:grpSpPr>
          <a:xfrm>
            <a:off x="3035300" y="6294438"/>
            <a:ext cx="9509125" cy="488950"/>
            <a:chOff x="2218038" y="6251430"/>
            <a:chExt cx="9973962" cy="395701"/>
          </a:xfrm>
        </p:grpSpPr>
        <p:cxnSp>
          <p:nvCxnSpPr>
            <p:cNvPr id="18" name="Google Shape;18;p1"/>
            <p:cNvCxnSpPr/>
            <p:nvPr/>
          </p:nvCxnSpPr>
          <p:spPr>
            <a:xfrm rot="10800000">
              <a:off x="2218038" y="6355494"/>
              <a:ext cx="9973962" cy="0"/>
            </a:xfrm>
            <a:prstGeom prst="straightConnector1">
              <a:avLst/>
            </a:prstGeom>
            <a:noFill/>
            <a:ln w="38100" cap="flat" cmpd="sng">
              <a:solidFill>
                <a:srgbClr val="A5393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Google Shape;19;p1"/>
            <p:cNvCxnSpPr/>
            <p:nvPr/>
          </p:nvCxnSpPr>
          <p:spPr>
            <a:xfrm rot="10800000">
              <a:off x="2218038" y="6467267"/>
              <a:ext cx="9973962" cy="0"/>
            </a:xfrm>
            <a:prstGeom prst="straightConnector1">
              <a:avLst/>
            </a:prstGeom>
            <a:noFill/>
            <a:ln w="38100" cap="flat" cmpd="sng">
              <a:solidFill>
                <a:srgbClr val="0E5F8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1"/>
            <p:cNvCxnSpPr/>
            <p:nvPr/>
          </p:nvCxnSpPr>
          <p:spPr>
            <a:xfrm rot="10800000">
              <a:off x="2218038" y="6579039"/>
              <a:ext cx="9973962" cy="0"/>
            </a:xfrm>
            <a:prstGeom prst="straightConnector1">
              <a:avLst/>
            </a:prstGeom>
            <a:noFill/>
            <a:ln w="38100" cap="flat" cmpd="sng">
              <a:solidFill>
                <a:srgbClr val="F6821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21;p1"/>
            <p:cNvCxnSpPr/>
            <p:nvPr/>
          </p:nvCxnSpPr>
          <p:spPr>
            <a:xfrm flipH="1">
              <a:off x="9612757" y="6251430"/>
              <a:ext cx="859193" cy="395701"/>
            </a:xfrm>
            <a:prstGeom prst="straightConnector1">
              <a:avLst/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3" name="Picture 2" descr="A yellow background with white letters&#10;&#10;Description automatically generated">
            <a:extLst>
              <a:ext uri="{FF2B5EF4-FFF2-40B4-BE49-F238E27FC236}">
                <a16:creationId xmlns:a16="http://schemas.microsoft.com/office/drawing/2014/main" id="{5EDA0F83-9795-D824-214C-299E4D281CF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008272" y="6395050"/>
            <a:ext cx="909469" cy="31055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www.doabooks.org/en/publishers/doab-trusted-platform-network" TargetMode="External"/><Relationship Id="rId4" Type="http://schemas.openxmlformats.org/officeDocument/2006/relationships/hyperlink" Target="https://www.doabooks.org/en/publishers/pris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18/10/relationships/comments" Target="../comments/modernComment_10E_0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B_D56A2B14.xml"/><Relationship Id="rId7" Type="http://schemas.openxmlformats.org/officeDocument/2006/relationships/hyperlink" Target="https://oapen.hypotheses.org/52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scholarlyinfrastructure.org/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https://oapen.org/blog/?link=https://oapen.hypotheses.org/62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hyperlink" Target="https://oapen.org/publishers/9286987-services-publisher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doabooks.org/en/librarians/metadata-harvesting-and-content-disseminat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apen.org/publishers/3881372-book-analytics-servic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about:bla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0" dirty="0"/>
              <a:t>Introduction to OAPEN and the Directory of Open Access Books (DOAB)</a:t>
            </a:r>
            <a:endParaRPr lang="en-US" dirty="0"/>
          </a:p>
        </p:txBody>
      </p:sp>
      <p:sp>
        <p:nvSpPr>
          <p:cNvPr id="180" name="Google Shape;180;p2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Jordy </a:t>
            </a:r>
            <a:r>
              <a:rPr lang="en-US" dirty="0" err="1"/>
              <a:t>Findanis</a:t>
            </a:r>
            <a:r>
              <a:rPr lang="en-US" dirty="0"/>
              <a:t>, Project Manager</a:t>
            </a:r>
          </a:p>
          <a:p>
            <a:pPr marL="0" indent="0">
              <a:spcBef>
                <a:spcPts val="0"/>
              </a:spcBef>
            </a:pPr>
            <a:r>
              <a:rPr lang="ru-RU" dirty="0"/>
              <a:t>Джорді Фінданіс, менеджер проєкту</a:t>
            </a:r>
            <a:endParaRPr dirty="0"/>
          </a:p>
          <a:p>
            <a:pPr marL="0" indent="0">
              <a:spcBef>
                <a:spcPts val="400"/>
              </a:spcBef>
              <a:buSzPts val="2000"/>
            </a:pPr>
            <a:r>
              <a:rPr lang="en-US" sz="2000" dirty="0"/>
              <a:t>Wednesday 23 October 2024</a:t>
            </a:r>
          </a:p>
          <a:p>
            <a:pPr marL="0" indent="0">
              <a:spcBef>
                <a:spcPts val="400"/>
              </a:spcBef>
              <a:buSzPts val="2000"/>
            </a:pPr>
            <a:r>
              <a:rPr lang="uk-UA" sz="2000" dirty="0"/>
              <a:t>Середа, 23 жовтня 2024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392375" y="3435549"/>
            <a:ext cx="5963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 до OAPEN та Д</a:t>
            </a:r>
            <a:r>
              <a:rPr lang="uk-UA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иректорії </a:t>
            </a:r>
            <a:r>
              <a:rPr lang="ru-RU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 відкритого доступу (DOAB)</a:t>
            </a:r>
            <a:endParaRPr lang="uk-UA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30;p39" descr="A logo with orange letters&#10;&#10;Description automatically generated">
            <a:extLst>
              <a:ext uri="{FF2B5EF4-FFF2-40B4-BE49-F238E27FC236}">
                <a16:creationId xmlns:a16="http://schemas.microsoft.com/office/drawing/2014/main" id="{867B8086-FE5A-4D85-3064-ED56C5EBFD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6354" y="3269930"/>
            <a:ext cx="1665961" cy="9457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BC547B-D201-305F-298A-00BA4AAD4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56590"/>
            <a:ext cx="11805138" cy="5972455"/>
          </a:xfrm>
        </p:spPr>
        <p:txBody>
          <a:bodyPr/>
          <a:lstStyle/>
          <a:p>
            <a:r>
              <a:rPr lang="en-GB" sz="2000" dirty="0"/>
              <a:t>Peer Review Information Service for Monographs (PRISM):</a:t>
            </a:r>
            <a:endParaRPr lang="uk-UA" sz="2000" dirty="0"/>
          </a:p>
          <a:p>
            <a:pPr marL="114300" indent="0">
              <a:buNone/>
            </a:pP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Служба </a:t>
            </a:r>
            <a:r>
              <a:rPr lang="ru-RU" sz="1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1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рецензування</a:t>
            </a: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1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монографій</a:t>
            </a: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(PRISM):</a:t>
            </a:r>
            <a:endParaRPr lang="en-GB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sz="2000" dirty="0">
                <a:hlinkClick r:id="rId4"/>
              </a:rPr>
              <a:t>PRISM</a:t>
            </a:r>
            <a:r>
              <a:rPr lang="en-GB" sz="2000" dirty="0"/>
              <a:t> provides publishers with the opportunity to display information about their peer review procedures at a publisher level and an individual title level</a:t>
            </a:r>
            <a:endParaRPr lang="uk-UA" sz="2000" dirty="0"/>
          </a:p>
          <a:p>
            <a:pPr marL="571500" lvl="1" indent="0">
              <a:buNone/>
            </a:pP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PRISM </a:t>
            </a:r>
            <a:r>
              <a:rPr lang="uk-UA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надає видавцям можливість відображати інформацію про свої процедури рецензування на рівні видавця та на рівні окремих назв.</a:t>
            </a:r>
            <a:endParaRPr lang="en-GB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sz="2000" dirty="0"/>
              <a:t>Supports transparency around the quality assurance process of academic book publishing</a:t>
            </a:r>
            <a:endParaRPr lang="uk-UA" sz="2000" dirty="0"/>
          </a:p>
          <a:p>
            <a:pPr marL="571500" lvl="1" indent="0">
              <a:buNone/>
            </a:pP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Підтримує прозорість процесу забезпечення якості  публікації наукових книг.</a:t>
            </a:r>
            <a:endParaRPr lang="en-GB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sz="2000" dirty="0"/>
              <a:t>There is a PRISM widget available for publishers to use on their own websites </a:t>
            </a:r>
            <a:endParaRPr lang="uk-UA" sz="2000" dirty="0"/>
          </a:p>
          <a:p>
            <a:pPr marL="571500" lvl="1" indent="0">
              <a:buNone/>
            </a:pP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видавців</a:t>
            </a: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доступен </a:t>
            </a:r>
            <a:r>
              <a:rPr lang="ru-RU" sz="1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віджет</a:t>
            </a: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PRISM, </a:t>
            </a:r>
            <a:r>
              <a:rPr lang="ru-RU" sz="1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sz="1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використовувати</a:t>
            </a: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своїх</a:t>
            </a: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веб-сайтах.</a:t>
            </a:r>
            <a:endParaRPr lang="en-GB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dirty="0"/>
              <a:t>DOAB </a:t>
            </a:r>
            <a:r>
              <a:rPr lang="en-GB" sz="2000" dirty="0">
                <a:hlinkClick r:id="rId5"/>
              </a:rPr>
              <a:t>Trusted Platform Network</a:t>
            </a:r>
            <a:endParaRPr lang="uk-UA" sz="2000" dirty="0"/>
          </a:p>
          <a:p>
            <a:pPr marL="114300" indent="0">
              <a:buNone/>
            </a:pPr>
            <a:r>
              <a:rPr lang="uk-UA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Мережа надійних платформ </a:t>
            </a: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DOAB:</a:t>
            </a:r>
            <a:endParaRPr lang="en-GB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sz="2000" dirty="0"/>
              <a:t>A seamless process for publishers to list their OA books in DOAB</a:t>
            </a:r>
            <a:endParaRPr lang="uk-UA" sz="2000" dirty="0"/>
          </a:p>
          <a:p>
            <a:pPr marL="571500" lvl="1" indent="0">
              <a:buNone/>
            </a:pP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безперешкодний процес для видавців, щоб включити свої книги у відкритому доступі в DOAB.</a:t>
            </a:r>
            <a:endParaRPr lang="en-GB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sz="2000" dirty="0"/>
              <a:t>Publishers who add their OA books to any of the platforms (see next slide) can request them to check which of their OA books meet the DOAB criteria</a:t>
            </a:r>
            <a:endParaRPr lang="uk-UA" sz="2000" dirty="0"/>
          </a:p>
          <a:p>
            <a:pPr marL="571500" lvl="1" indent="0">
              <a:buNone/>
            </a:pPr>
            <a:r>
              <a:rPr lang="uk-UA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Видавці, які додають свої книги у відкритому доступі на будь-які платформи (див. наступний слайд), можуть запитати перевірку, які з їхніх книг у відкритому доступі відповідають критеріям </a:t>
            </a: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DOAB.</a:t>
            </a:r>
            <a:endParaRPr lang="en-GB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sz="2000" dirty="0"/>
              <a:t>Verified books are then automatically listed in DOAB</a:t>
            </a:r>
            <a:endParaRPr lang="uk-UA" sz="2000" dirty="0"/>
          </a:p>
          <a:p>
            <a:pPr marL="571500" lvl="1" indent="0">
              <a:buNone/>
            </a:pPr>
            <a:r>
              <a:rPr lang="ru-RU" sz="1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Перевірені</a:t>
            </a: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книги автоматично </a:t>
            </a:r>
            <a:r>
              <a:rPr lang="ru-RU" sz="1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включаються</a:t>
            </a: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DOAB.</a:t>
            </a:r>
            <a:endParaRPr lang="en-GB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9BB976-9325-3792-4C9B-9C03E0E3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62" y="-97749"/>
            <a:ext cx="10972800" cy="1143000"/>
          </a:xfrm>
        </p:spPr>
        <p:txBody>
          <a:bodyPr/>
          <a:lstStyle/>
          <a:p>
            <a:r>
              <a:rPr lang="en-GB" dirty="0"/>
              <a:t>Additional services of DOAB</a:t>
            </a:r>
            <a:br>
              <a:rPr lang="uk-UA" dirty="0"/>
            </a:br>
            <a:r>
              <a:rPr lang="uk-UA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Додаткові послуги 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DOAB:</a:t>
            </a: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Google Shape;337;p40" descr="A black and orange logo&#10;&#10;Description automatically generated">
            <a:extLst>
              <a:ext uri="{FF2B5EF4-FFF2-40B4-BE49-F238E27FC236}">
                <a16:creationId xmlns:a16="http://schemas.microsoft.com/office/drawing/2014/main" id="{A974A3C2-BD06-311C-6E03-C9E439D0F99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66671" y="5579594"/>
            <a:ext cx="2625329" cy="800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15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1"/>
          <p:cNvSpPr txBox="1"/>
          <p:nvPr/>
        </p:nvSpPr>
        <p:spPr>
          <a:xfrm rot="-5400000">
            <a:off x="-1983991" y="2513434"/>
            <a:ext cx="491605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Hosting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			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Indexing</a:t>
            </a:r>
            <a:endParaRPr lang="uk-UA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b="1" i="1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Хостинг</a:t>
            </a:r>
            <a:r>
              <a:rPr lang="uk-UA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Індексація</a:t>
            </a:r>
            <a:endParaRPr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3" name="Google Shape;34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3234" y="654791"/>
            <a:ext cx="2736377" cy="919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4693" y="3332832"/>
            <a:ext cx="1447806" cy="840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1" descr="SciELO Books | Faceboo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02200" y="3332831"/>
            <a:ext cx="1448634" cy="144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1" descr="Journals in Project MUS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2992" y="3521160"/>
            <a:ext cx="2037933" cy="1141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 descr="OpenEdition - Knowledge Unlatch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71855" y="3117274"/>
            <a:ext cx="2349263" cy="146415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1"/>
          <p:cNvSpPr/>
          <p:nvPr/>
        </p:nvSpPr>
        <p:spPr>
          <a:xfrm rot="5400000">
            <a:off x="5851378" y="-2506595"/>
            <a:ext cx="598437" cy="10624794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9332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45475" y="4954791"/>
            <a:ext cx="2885185" cy="104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1" descr="Et billede, der indeholder skærmbillede, Font/skrifttype, Grafik, grafisk design&#10;&#10;Automatisk genereret beskrivels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35816" y="4634256"/>
            <a:ext cx="1911186" cy="1246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1" descr="A cartoon monkey with a hat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02092" y="4841355"/>
            <a:ext cx="3005668" cy="832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1" descr="A red and white logo with a letter j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60480" y="3117322"/>
            <a:ext cx="1285875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4E05D54-D85C-7575-9EC3-442586DF3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902" y="1305635"/>
            <a:ext cx="8040196" cy="4988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39" name="Google Shape;539;p6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OAPEN Open Access Books Toolkit</a:t>
            </a:r>
            <a:br>
              <a:rPr lang="uk-UA" dirty="0"/>
            </a:b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Посібник з видання книг у відкритому доступі OAPEN</a:t>
            </a:r>
            <a:endParaRPr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3" name="Google Shape;543;p63"/>
          <p:cNvSpPr txBox="1"/>
          <p:nvPr/>
        </p:nvSpPr>
        <p:spPr>
          <a:xfrm>
            <a:off x="9551409" y="5552365"/>
            <a:ext cx="2595680" cy="482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https://oabooks-toolkit.org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543;p63">
            <a:extLst>
              <a:ext uri="{FF2B5EF4-FFF2-40B4-BE49-F238E27FC236}">
                <a16:creationId xmlns:a16="http://schemas.microsoft.com/office/drawing/2014/main" id="{6A9B15BA-83EC-B6A9-CFD7-45D70B53B952}"/>
              </a:ext>
            </a:extLst>
          </p:cNvPr>
          <p:cNvSpPr txBox="1"/>
          <p:nvPr/>
        </p:nvSpPr>
        <p:spPr>
          <a:xfrm>
            <a:off x="7784927" y="5812016"/>
            <a:ext cx="4407073" cy="482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https://knowledgebase.oabooks-toolkit.org/home</a:t>
            </a:r>
            <a:endParaRPr lang="en-US" sz="1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6A7168-B89B-BAB0-76CF-26C740B8A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Jordy </a:t>
            </a:r>
            <a:r>
              <a:rPr lang="en-US" dirty="0" err="1"/>
              <a:t>Findanis</a:t>
            </a:r>
            <a:r>
              <a:rPr lang="en-US" dirty="0"/>
              <a:t>, Project Manager, OAPEN Foundation: </a:t>
            </a:r>
            <a:r>
              <a:rPr lang="en-US" dirty="0">
                <a:hlinkClick r:id="rId2"/>
              </a:rPr>
              <a:t>j.findanis@oapen.org</a:t>
            </a:r>
            <a:r>
              <a:rPr lang="en-US" dirty="0"/>
              <a:t> </a:t>
            </a:r>
            <a:r>
              <a:rPr lang="ru-RU" dirty="0"/>
              <a:t>Джорді Фінданіс, менеджер проєкту, фонд </a:t>
            </a:r>
            <a:r>
              <a:rPr lang="en-US"/>
              <a:t>OAPEN</a:t>
            </a:r>
            <a:endParaRPr lang="ru-RU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1EAFA9-A2EB-6A1B-3953-46E943DB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2215" y="5812004"/>
            <a:ext cx="6080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Переклад українською</a:t>
            </a:r>
            <a:r>
              <a:rPr lang="uk-UA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Вікторія ІВАНОВА</a:t>
            </a:r>
            <a:br>
              <a:rPr lang="uk-UA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Ukrainian Regional Chapter European Association of Science Editors</a:t>
            </a:r>
            <a:endParaRPr lang="uk-UA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93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/>
              <a:t>OAPEN Foundation</a:t>
            </a:r>
            <a:br>
              <a:rPr lang="uk-UA" dirty="0"/>
            </a:br>
            <a:r>
              <a:rPr lang="uk-UA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</a:t>
            </a: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OAPEN</a:t>
            </a:r>
            <a:endParaRPr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6" name="Google Shape;636;p67"/>
          <p:cNvSpPr txBox="1">
            <a:spLocks noGrp="1"/>
          </p:cNvSpPr>
          <p:nvPr>
            <p:ph type="body" idx="1"/>
          </p:nvPr>
        </p:nvSpPr>
        <p:spPr>
          <a:xfrm>
            <a:off x="609600" y="1547650"/>
            <a:ext cx="10972800" cy="4751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320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953734"/>
                </a:solidFill>
              </a:rPr>
              <a:t>OAPEN promotes and supports the global transition to open access (OA) for academic books by providing services to publishers, funders, libraries, and researchers</a:t>
            </a:r>
            <a:r>
              <a:rPr lang="en-US" sz="2400" dirty="0">
                <a:solidFill>
                  <a:srgbClr val="953734"/>
                </a:solidFill>
              </a:rPr>
              <a:t>.</a:t>
            </a:r>
            <a:endParaRPr lang="uk-UA" sz="2400" dirty="0">
              <a:solidFill>
                <a:srgbClr val="953734"/>
              </a:solidFill>
            </a:endParaRPr>
          </a:p>
          <a:p>
            <a:pPr marL="203200" indent="0">
              <a:spcBef>
                <a:spcPts val="0"/>
              </a:spcBef>
              <a:buNone/>
            </a:pPr>
            <a:r>
              <a:rPr lang="ru-RU" sz="1600" i="1" dirty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OAPEN </a:t>
            </a:r>
            <a:r>
              <a:rPr lang="ru-RU" sz="1600" i="1" dirty="0" err="1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сприяє</a:t>
            </a:r>
            <a:r>
              <a:rPr lang="ru-RU" sz="1600" i="1" dirty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600" i="1" dirty="0" err="1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підтримує</a:t>
            </a:r>
            <a:r>
              <a:rPr lang="ru-RU" sz="1600" i="1" dirty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глобальний</a:t>
            </a:r>
            <a:r>
              <a:rPr lang="ru-RU" sz="1600" i="1" dirty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перехід</a:t>
            </a:r>
            <a:r>
              <a:rPr lang="ru-RU" sz="1600" i="1" dirty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600" i="1" dirty="0" err="1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відкритого</a:t>
            </a:r>
            <a:r>
              <a:rPr lang="ru-RU" sz="1600" i="1" dirty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доступу (OA) для </a:t>
            </a:r>
            <a:r>
              <a:rPr lang="ru-RU" sz="1600" i="1" dirty="0" err="1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sz="1600" i="1" dirty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книг, </a:t>
            </a:r>
            <a:r>
              <a:rPr lang="ru-RU" sz="1600" i="1" dirty="0" err="1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надаючи</a:t>
            </a:r>
            <a:r>
              <a:rPr lang="ru-RU" sz="1600" i="1" dirty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послуги</a:t>
            </a:r>
            <a:r>
              <a:rPr lang="ru-RU" sz="1600" i="1" dirty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видавцям</a:t>
            </a:r>
            <a:r>
              <a:rPr lang="ru-RU" sz="1600" i="1" dirty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спонсорам, </a:t>
            </a:r>
            <a:r>
              <a:rPr lang="ru-RU" sz="1600" i="1" dirty="0" err="1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бібліотекам</a:t>
            </a:r>
            <a:r>
              <a:rPr lang="ru-RU" sz="1600" i="1" dirty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600" i="1" dirty="0" err="1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дослідникам</a:t>
            </a:r>
            <a:r>
              <a:rPr lang="ru-RU" sz="1800" i="1" dirty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1800" i="1" dirty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i="1" dirty="0">
              <a:solidFill>
                <a:srgbClr val="9537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03200" indent="0">
              <a:spcBef>
                <a:spcPts val="0"/>
              </a:spcBef>
              <a:buNone/>
            </a:pPr>
            <a:endParaRPr lang="en-US" sz="1800" i="1" dirty="0">
              <a:solidFill>
                <a:srgbClr val="9537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03200" indent="0">
              <a:spcBef>
                <a:spcPts val="0"/>
              </a:spcBef>
              <a:buNone/>
            </a:pPr>
            <a:r>
              <a:rPr lang="en-US" sz="2400" b="1" dirty="0"/>
              <a:t>OAPEN operates the following three platforms</a:t>
            </a:r>
            <a:r>
              <a:rPr lang="en-US" sz="2400" dirty="0"/>
              <a:t>:</a:t>
            </a:r>
            <a:endParaRPr lang="uk-UA" sz="2400" dirty="0"/>
          </a:p>
          <a:p>
            <a:pPr marL="203200" indent="0">
              <a:spcBef>
                <a:spcPts val="0"/>
              </a:spcBef>
              <a:buNone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OAPEN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керує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такими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трьома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платформами: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488" indent="269875">
              <a:spcBef>
                <a:spcPts val="0"/>
              </a:spcBef>
            </a:pPr>
            <a:r>
              <a:rPr lang="en-US" sz="2400" b="1" dirty="0"/>
              <a:t>OAPEN Library</a:t>
            </a:r>
            <a:r>
              <a:rPr lang="uk-UA" sz="2400" b="1" dirty="0"/>
              <a:t> </a:t>
            </a:r>
            <a:r>
              <a:rPr lang="uk-UA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(Бібліотека 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OAPEN</a:t>
            </a:r>
            <a:r>
              <a:rPr lang="uk-UA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(</a:t>
            </a:r>
            <a:r>
              <a:rPr lang="en-US" sz="2400" u="sng" dirty="0">
                <a:solidFill>
                  <a:schemeClr val="hlink"/>
                </a:solidFill>
                <a:sym typeface="Calibri"/>
                <a:hlinkClick r:id="rId3"/>
              </a:rPr>
              <a:t>https://oapen.org</a:t>
            </a:r>
            <a:r>
              <a:rPr lang="en-US" sz="2400" u="sng" dirty="0">
                <a:solidFill>
                  <a:srgbClr val="C00000"/>
                </a:solidFill>
                <a:sym typeface="Calibri"/>
              </a:rPr>
              <a:t>)</a:t>
            </a:r>
            <a:r>
              <a:rPr lang="en-US" sz="2400" dirty="0">
                <a:solidFill>
                  <a:srgbClr val="C00000"/>
                </a:solidFill>
                <a:sym typeface="Calibri"/>
              </a:rPr>
              <a:t> </a:t>
            </a:r>
            <a:endParaRPr lang="uk-UA" sz="2400" dirty="0">
              <a:solidFill>
                <a:srgbClr val="C00000"/>
              </a:solidFill>
              <a:sym typeface="Calibri"/>
            </a:endParaRPr>
          </a:p>
          <a:p>
            <a:pPr marL="90488" indent="269875">
              <a:spcBef>
                <a:spcPts val="0"/>
              </a:spcBef>
            </a:pPr>
            <a:r>
              <a:rPr lang="en-US" sz="2400" b="1" dirty="0"/>
              <a:t>Directory of Open Access Books</a:t>
            </a:r>
            <a:r>
              <a:rPr lang="uk-UA" sz="2400" b="1" dirty="0"/>
              <a:t> </a:t>
            </a:r>
            <a:r>
              <a:rPr lang="uk-UA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(Директорія книг відкритого доступу)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(</a:t>
            </a:r>
            <a:r>
              <a:rPr lang="en-US" sz="2400" u="sng" dirty="0">
                <a:solidFill>
                  <a:schemeClr val="hlink"/>
                </a:solidFill>
                <a:sym typeface="Calibri"/>
                <a:hlinkClick r:id="rId3"/>
              </a:rPr>
              <a:t>https://doabooks.org</a:t>
            </a:r>
            <a:r>
              <a:rPr lang="en-US" sz="2400" u="sng" dirty="0">
                <a:solidFill>
                  <a:srgbClr val="C00000"/>
                </a:solidFill>
              </a:rPr>
              <a:t>)</a:t>
            </a:r>
            <a:endParaRPr lang="uk-UA" sz="2400" u="sng" dirty="0">
              <a:solidFill>
                <a:srgbClr val="C00000"/>
              </a:solidFill>
            </a:endParaRPr>
          </a:p>
          <a:p>
            <a:pPr marL="90488" indent="269875">
              <a:spcBef>
                <a:spcPts val="0"/>
              </a:spcBef>
            </a:pPr>
            <a:r>
              <a:rPr lang="en-US" sz="2400" b="1" dirty="0"/>
              <a:t>OAPEN OA Books Toolkit </a:t>
            </a:r>
            <a:r>
              <a:rPr lang="uk-UA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(Посібник з видання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 відкритого доступу OAPEN</a:t>
            </a:r>
            <a:r>
              <a:rPr lang="uk-UA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uk-UA" sz="1600" b="1" dirty="0"/>
            </a:br>
            <a:r>
              <a:rPr lang="en-US" sz="2400" dirty="0"/>
              <a:t>(</a:t>
            </a:r>
            <a:r>
              <a:rPr lang="en-US" sz="2400" u="sng" dirty="0">
                <a:solidFill>
                  <a:schemeClr val="hlink"/>
                </a:solidFill>
                <a:sym typeface="Calibri"/>
              </a:rPr>
              <a:t>https://oabooks-toolkit.org/</a:t>
            </a:r>
            <a:r>
              <a:rPr lang="en-US" sz="2400" u="sng" dirty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  <a:p>
            <a:pPr marL="203200" indent="0">
              <a:spcBef>
                <a:spcPts val="0"/>
              </a:spcBef>
              <a:buNone/>
            </a:pPr>
            <a:endParaRPr lang="en-US" sz="2800" dirty="0"/>
          </a:p>
          <a:p>
            <a:pPr marL="342900" indent="-139700">
              <a:spcBef>
                <a:spcPts val="0"/>
              </a:spcBef>
              <a:buNone/>
            </a:pPr>
            <a:endParaRPr lang="en-US" sz="2800" dirty="0"/>
          </a:p>
        </p:txBody>
      </p:sp>
      <p:pic>
        <p:nvPicPr>
          <p:cNvPr id="4" name="Picture 3" descr="A yellow background with white letters&#10;&#10;Description automatically generated">
            <a:extLst>
              <a:ext uri="{FF2B5EF4-FFF2-40B4-BE49-F238E27FC236}">
                <a16:creationId xmlns:a16="http://schemas.microsoft.com/office/drawing/2014/main" id="{2AD915DB-B4CB-74FF-01F9-EF25D1DED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1752" y="5271568"/>
            <a:ext cx="1866466" cy="637330"/>
          </a:xfrm>
          <a:prstGeom prst="rect">
            <a:avLst/>
          </a:prstGeom>
        </p:spPr>
      </p:pic>
      <p:pic>
        <p:nvPicPr>
          <p:cNvPr id="8" name="Picture 7" descr="A black and orange logo&#10;&#10;Description automatically generated">
            <a:extLst>
              <a:ext uri="{FF2B5EF4-FFF2-40B4-BE49-F238E27FC236}">
                <a16:creationId xmlns:a16="http://schemas.microsoft.com/office/drawing/2014/main" id="{493EE930-9F78-4D19-4BB3-F66AD0DBF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4655" y="3992244"/>
            <a:ext cx="1500661" cy="765375"/>
          </a:xfrm>
          <a:prstGeom prst="rect">
            <a:avLst/>
          </a:prstGeom>
        </p:spPr>
      </p:pic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A0F2AF19-7EB1-FF04-79D8-B574957846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4655" y="2982433"/>
            <a:ext cx="1500661" cy="87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9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BC547B-D201-305F-298A-00BA4AAD49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b="1" dirty="0"/>
              <a:t>Increase discoverability of peer-reviewed OA books</a:t>
            </a:r>
            <a:endParaRPr lang="uk-UA" b="1" dirty="0"/>
          </a:p>
          <a:p>
            <a:pPr marL="114300" indent="0">
              <a:spcBef>
                <a:spcPts val="0"/>
              </a:spcBef>
              <a:buNone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видимості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рецензованих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книг у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відкритому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доступі</a:t>
            </a: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GB" b="1" dirty="0"/>
              <a:t>Promote and build trust in OA book publishing</a:t>
            </a:r>
            <a:endParaRPr lang="uk-UA" b="1" dirty="0"/>
          </a:p>
          <a:p>
            <a:pPr marL="114300" indent="0">
              <a:spcBef>
                <a:spcPts val="0"/>
              </a:spcBef>
              <a:buNone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Сприяння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довіри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публікацій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книг у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відкритому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доступі</a:t>
            </a:r>
            <a:endParaRPr lang="uk-UA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GB" dirty="0"/>
              <a:t>Independent and not-for-profit</a:t>
            </a:r>
            <a:endParaRPr lang="uk-UA" dirty="0"/>
          </a:p>
          <a:p>
            <a:pPr marL="114300" indent="0">
              <a:spcBef>
                <a:spcPts val="0"/>
              </a:spcBef>
              <a:buNone/>
            </a:pPr>
            <a:r>
              <a:rPr lang="uk-UA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Незалежна та неприбуткова організація</a:t>
            </a: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GB" dirty="0">
                <a:hlinkClick r:id="rId4"/>
              </a:rPr>
              <a:t>Cannot be sold or acquired</a:t>
            </a:r>
            <a:r>
              <a:rPr lang="en-GB" dirty="0">
                <a:hlinkClick r:id="rId5"/>
              </a:rPr>
              <a:t> </a:t>
            </a:r>
            <a:endParaRPr lang="uk-UA" dirty="0"/>
          </a:p>
          <a:p>
            <a:pPr marL="114300" indent="0">
              <a:spcBef>
                <a:spcPts val="0"/>
              </a:spcBef>
              <a:buNone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16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Не </a:t>
            </a:r>
            <a:r>
              <a:rPr lang="ru-RU" sz="16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може</a:t>
            </a:r>
            <a:r>
              <a:rPr lang="ru-RU" sz="16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 бути продана </a:t>
            </a:r>
            <a:r>
              <a:rPr lang="ru-RU" sz="16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чи</a:t>
            </a:r>
            <a:r>
              <a:rPr lang="ru-RU" sz="16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 </a:t>
            </a:r>
            <a:r>
              <a:rPr lang="ru-RU" sz="16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придбана</a:t>
            </a:r>
            <a:endParaRPr lang="en-GB" sz="1600" i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GB" dirty="0"/>
              <a:t>Follow the </a:t>
            </a:r>
            <a:r>
              <a:rPr lang="en-GB" dirty="0">
                <a:hlinkClick r:id="rId6"/>
              </a:rPr>
              <a:t>Principles of Open Scholarly Infrastructure</a:t>
            </a:r>
            <a:r>
              <a:rPr lang="en-GB" dirty="0">
                <a:hlinkClick r:id="rId5"/>
              </a:rPr>
              <a:t> </a:t>
            </a:r>
            <a:r>
              <a:rPr lang="en-GB" dirty="0"/>
              <a:t>(POSI) </a:t>
            </a:r>
            <a:endParaRPr lang="uk-UA" dirty="0"/>
          </a:p>
          <a:p>
            <a:pPr marL="114300" indent="0">
              <a:spcBef>
                <a:spcPts val="0"/>
              </a:spcBef>
              <a:buNone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Дотримується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Принципів</a:t>
            </a:r>
            <a:r>
              <a:rPr lang="ru-RU" sz="16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 </a:t>
            </a:r>
            <a:r>
              <a:rPr lang="ru-RU" sz="16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відкритої</a:t>
            </a:r>
            <a:r>
              <a:rPr lang="ru-RU" sz="16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 </a:t>
            </a:r>
            <a:r>
              <a:rPr lang="ru-RU" sz="16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наукової</a:t>
            </a:r>
            <a:r>
              <a:rPr lang="ru-RU" sz="16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 </a:t>
            </a:r>
            <a:r>
              <a:rPr lang="ru-RU" sz="16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інфраструктури</a:t>
            </a:r>
            <a:endParaRPr lang="en-GB" sz="1600" i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</a:pPr>
            <a:r>
              <a:rPr lang="en-GB" dirty="0"/>
              <a:t>Conducted </a:t>
            </a:r>
            <a:r>
              <a:rPr lang="en-GB" dirty="0">
                <a:hlinkClick r:id="rId7"/>
              </a:rPr>
              <a:t>self-audit</a:t>
            </a:r>
            <a:r>
              <a:rPr lang="en-GB" dirty="0"/>
              <a:t> in May 2023 (to be reviewed in May 2025)</a:t>
            </a:r>
            <a:endParaRPr lang="uk-UA" dirty="0"/>
          </a:p>
          <a:p>
            <a:pPr marL="571500" lvl="1" indent="0">
              <a:spcBef>
                <a:spcPts val="0"/>
              </a:spcBef>
              <a:buNone/>
            </a:pP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Прове</a:t>
            </a:r>
            <a:r>
              <a:rPr lang="uk-UA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</a:t>
            </a:r>
            <a:r>
              <a:rPr lang="ru-RU" sz="16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самоаудит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травні 2023 року (наступна перевірка у травні 2025 року)</a:t>
            </a: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9BB976-9325-3792-4C9B-9C03E0E3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OAPEN’s mission and values</a:t>
            </a:r>
            <a:br>
              <a:rPr lang="uk-UA" dirty="0"/>
            </a:br>
            <a:r>
              <a:rPr lang="uk-UA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Місія та цінності 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OAPEN</a:t>
            </a: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50485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title"/>
          </p:nvPr>
        </p:nvSpPr>
        <p:spPr>
          <a:xfrm>
            <a:off x="511338" y="588080"/>
            <a:ext cx="111693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4000" dirty="0"/>
              <a:t>Our strategic ambitions include supporting the Sustainable Development Goals (SDGs)</a:t>
            </a:r>
            <a:br>
              <a:rPr lang="uk-UA" sz="4000" dirty="0"/>
            </a:b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стратегічні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амбіції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включають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підтримку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Цілей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endParaRPr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" name="Google Shape;206;p29" descr="Sustainable Development Goal 4: Quality Educ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2204" y="2029754"/>
            <a:ext cx="2759385" cy="279848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7" name="Google Shape;207;p29" descr="goal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08939" y="5120199"/>
            <a:ext cx="1331267" cy="11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 descr="Sustainable Development Goal 9 - Wiki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3952" y="2041121"/>
            <a:ext cx="2724072" cy="277577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9" name="Google Shape;209;p29" descr="Sustainable Development Goal 10 - Wikip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0387" y="2048043"/>
            <a:ext cx="2775780" cy="27619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41186" y="4966310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Якісна освіта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5867" y="4966310"/>
            <a:ext cx="2520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Промисловість, інновації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інфраструктура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99183" y="4966310"/>
            <a:ext cx="2278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 нерівності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862EE6E-BAA3-C7EA-8187-515E2A666E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157"/>
          <a:stretch/>
        </p:blipFill>
        <p:spPr>
          <a:xfrm>
            <a:off x="8395015" y="2960370"/>
            <a:ext cx="3350670" cy="1733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BC547B-D201-305F-298A-00BA4AAD4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310" y="1417638"/>
            <a:ext cx="8663940" cy="4525963"/>
          </a:xfrm>
        </p:spPr>
        <p:txBody>
          <a:bodyPr/>
          <a:lstStyle/>
          <a:p>
            <a:r>
              <a:rPr lang="en-GB" sz="2000" dirty="0"/>
              <a:t>Launched in 2010</a:t>
            </a:r>
            <a:r>
              <a:rPr lang="uk-UA" sz="2000" dirty="0"/>
              <a:t> 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Запущена у 2010 році</a:t>
            </a:r>
            <a:endParaRPr lang="en-GB" sz="1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dirty="0"/>
              <a:t>Provides hosting, distribution, preservation, quality assurance and </a:t>
            </a:r>
            <a:r>
              <a:rPr lang="en-GB" sz="2000" dirty="0">
                <a:hlinkClick r:id="rId4"/>
              </a:rPr>
              <a:t>reporting</a:t>
            </a:r>
            <a:r>
              <a:rPr lang="en-GB" sz="2000" dirty="0"/>
              <a:t> </a:t>
            </a:r>
            <a:r>
              <a:rPr lang="en-GB" sz="2000" dirty="0">
                <a:hlinkClick r:id="rId5"/>
              </a:rPr>
              <a:t>services for publishers</a:t>
            </a:r>
            <a:r>
              <a:rPr lang="en-GB" sz="2000" dirty="0"/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Надає послуги хостингу, розповсюдження, збереження, забезпечення якості та </a:t>
            </a:r>
            <a:r>
              <a:rPr lang="ru-RU" sz="2000" b="1" i="1" dirty="0">
                <a:solidFill>
                  <a:srgbClr val="002060"/>
                </a:solidFill>
                <a:hlinkClick r:id="rId4"/>
              </a:rPr>
              <a:t>звітності для видавців</a:t>
            </a:r>
            <a:endParaRPr lang="en-GB" sz="2000" b="1" i="1" dirty="0">
              <a:solidFill>
                <a:srgbClr val="002060"/>
              </a:solidFill>
            </a:endParaRPr>
          </a:p>
          <a:p>
            <a:r>
              <a:rPr lang="en-GB" sz="2000" dirty="0"/>
              <a:t>Collection of 37,500+ peer-reviewed OA books from 450+ publishers and 75+ languages </a:t>
            </a:r>
            <a:r>
              <a:rPr lang="ru-RU" sz="2000" b="1" i="1" dirty="0">
                <a:solidFill>
                  <a:srgbClr val="002060"/>
                </a:solidFill>
              </a:rPr>
              <a:t>Колекція з 37 500+ рецензованих книг відкрит</a:t>
            </a:r>
            <a:r>
              <a:rPr lang="uk-UA" sz="2000" b="1" i="1" dirty="0">
                <a:solidFill>
                  <a:srgbClr val="002060"/>
                </a:solidFill>
              </a:rPr>
              <a:t>ого доступу </a:t>
            </a:r>
            <a:r>
              <a:rPr lang="ru-RU" sz="2000" b="1" i="1" dirty="0">
                <a:solidFill>
                  <a:srgbClr val="002060"/>
                </a:solidFill>
              </a:rPr>
              <a:t>від 450+ видавництв і 75+ мовами</a:t>
            </a:r>
            <a:endParaRPr lang="en-GB" sz="2000" b="1" i="1" dirty="0">
              <a:solidFill>
                <a:srgbClr val="002060"/>
              </a:solidFill>
            </a:endParaRPr>
          </a:p>
          <a:p>
            <a:r>
              <a:rPr lang="en-GB" sz="2000" dirty="0"/>
              <a:t>Built on the open-source platform </a:t>
            </a:r>
            <a:r>
              <a:rPr lang="en-GB" sz="2000" dirty="0" err="1"/>
              <a:t>DSpace</a:t>
            </a:r>
            <a:r>
              <a:rPr lang="en-GB" sz="2000" dirty="0"/>
              <a:t> 6 and server soon to be hosted in CERN’s Data </a:t>
            </a:r>
            <a:r>
              <a:rPr lang="en-GB" sz="2000" dirty="0" err="1"/>
              <a:t>Center</a:t>
            </a:r>
            <a:r>
              <a:rPr lang="uk-UA" sz="2000" dirty="0"/>
              <a:t> </a:t>
            </a:r>
            <a:r>
              <a:rPr lang="uk-UA" sz="2000" b="1" i="1" dirty="0">
                <a:solidFill>
                  <a:srgbClr val="002060"/>
                </a:solidFill>
              </a:rPr>
              <a:t>Н</a:t>
            </a:r>
            <a:r>
              <a:rPr lang="ru-RU" sz="2000" b="1" i="1" dirty="0">
                <a:solidFill>
                  <a:srgbClr val="002060"/>
                </a:solidFill>
              </a:rPr>
              <a:t>а платформі з відкритим вихідним кодом DSpace 6 і сервері, який незабаром буде розміщений в Центрі обробки даних ЦЕРН</a:t>
            </a:r>
            <a:endParaRPr lang="en-GB" sz="2000" b="1" i="1" dirty="0">
              <a:solidFill>
                <a:srgbClr val="002060"/>
              </a:solidFill>
            </a:endParaRPr>
          </a:p>
          <a:p>
            <a:r>
              <a:rPr lang="en-GB" sz="2000" dirty="0"/>
              <a:t>On average, 1.5 million COUNTER downloads per month</a:t>
            </a:r>
            <a:r>
              <a:rPr lang="uk-UA" sz="2000" dirty="0"/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У середньому 1,5 мільйона завантажень за статистикою COUNTER на місяць</a:t>
            </a:r>
            <a:endParaRPr lang="en-GB" sz="2000" b="1" i="1" dirty="0">
              <a:solidFill>
                <a:srgbClr val="002060"/>
              </a:solidFill>
            </a:endParaRPr>
          </a:p>
          <a:p>
            <a:r>
              <a:rPr lang="en-GB" sz="2000" dirty="0"/>
              <a:t>Explore the collection: </a:t>
            </a:r>
            <a:r>
              <a:rPr lang="en-GB" sz="2000" dirty="0">
                <a:hlinkClick r:id="rId5"/>
              </a:rPr>
              <a:t>https://library.oapen.org/</a:t>
            </a:r>
            <a:r>
              <a:rPr lang="en-GB" sz="2000" dirty="0"/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Ознайомтеся з колекцією</a:t>
            </a:r>
            <a:endParaRPr lang="en-GB" sz="2000" b="1" i="1" dirty="0">
              <a:solidFill>
                <a:srgbClr val="002060"/>
              </a:solidFill>
            </a:endParaRPr>
          </a:p>
          <a:p>
            <a:endParaRPr lang="en-GB" sz="2000" dirty="0"/>
          </a:p>
          <a:p>
            <a:endParaRPr lang="en-GB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9BB976-9325-3792-4C9B-9C03E0E3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the OAPEN Library</a:t>
            </a:r>
            <a:r>
              <a:rPr lang="uk-UA" dirty="0"/>
              <a:t> </a:t>
            </a:r>
            <a:r>
              <a:rPr lang="uk-UA" sz="2800" dirty="0"/>
              <a:t>Про бібліотеку </a:t>
            </a:r>
            <a:r>
              <a:rPr lang="en-US" sz="2800" dirty="0"/>
              <a:t>OAPEN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3749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BC547B-D201-305F-298A-00BA4AAD4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123" y="1417638"/>
            <a:ext cx="6693877" cy="5124693"/>
          </a:xfrm>
        </p:spPr>
        <p:txBody>
          <a:bodyPr/>
          <a:lstStyle/>
          <a:p>
            <a:r>
              <a:rPr lang="en-GB" sz="1400" b="1" dirty="0"/>
              <a:t>Launched in 2013, in cooperation with </a:t>
            </a:r>
            <a:r>
              <a:rPr lang="en-GB" sz="1400" b="1" dirty="0" err="1">
                <a:hlinkClick r:id="rId3"/>
              </a:rPr>
              <a:t>OpenEdition</a:t>
            </a:r>
            <a:endParaRPr lang="uk-UA" sz="1400" b="1" dirty="0"/>
          </a:p>
          <a:p>
            <a:pPr marL="114300" indent="0">
              <a:buNone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Запущена у 2013 році у співпраці з OpenEdition</a:t>
            </a:r>
            <a:endParaRPr lang="en-GB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400" b="1" dirty="0"/>
              <a:t>A community-driven discovery service, providing access to scholarly, peer-reviewed OA books</a:t>
            </a:r>
            <a:endParaRPr lang="uk-UA" sz="1400" b="1" dirty="0"/>
          </a:p>
          <a:p>
            <a:pPr marL="114300" indent="0">
              <a:buNone/>
            </a:pPr>
            <a:r>
              <a:rPr lang="uk-UA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Сервіс пошуку, який підтримується спільнотою, і надає доступ до наукових рецензованих книг у відкритому доступі</a:t>
            </a:r>
            <a:endParaRPr lang="en-GB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400" b="1" dirty="0"/>
              <a:t>Helps users to find trusted OA book publishers</a:t>
            </a:r>
            <a:endParaRPr lang="uk-UA" sz="1400" b="1" dirty="0"/>
          </a:p>
          <a:p>
            <a:pPr marL="114300" indent="0">
              <a:buNone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Допомагає користувачам знаходити надійнх видавців книг у відкритому доступі</a:t>
            </a:r>
            <a:endParaRPr lang="en-GB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400" b="1" dirty="0"/>
              <a:t>DOAB contains 88,000+ peer-reviewed OA books and chapters from 750+ publishers and 95+ languages</a:t>
            </a:r>
            <a:endParaRPr lang="uk-UA" sz="1400" b="1" dirty="0"/>
          </a:p>
          <a:p>
            <a:pPr marL="114300" indent="0">
              <a:buNone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DOAB містить понад 88,000 рецензованих книг та розділів у відкритому доступі від понад 750 видавців і на більше ніж 95 мовах</a:t>
            </a:r>
            <a:endParaRPr lang="en-GB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400" b="1" dirty="0"/>
              <a:t>Built on the open-source platform </a:t>
            </a:r>
            <a:r>
              <a:rPr lang="en-GB" sz="1400" b="1" dirty="0" err="1"/>
              <a:t>DSpace</a:t>
            </a:r>
            <a:r>
              <a:rPr lang="en-GB" sz="1400" b="1" dirty="0"/>
              <a:t> 6 and server soon to be hosted in CERN’s Data </a:t>
            </a:r>
            <a:r>
              <a:rPr lang="en-GB" sz="1400" b="1" dirty="0" err="1"/>
              <a:t>Center</a:t>
            </a:r>
            <a:endParaRPr lang="uk-UA" sz="1400" b="1" dirty="0"/>
          </a:p>
          <a:p>
            <a:pPr marL="114300" indent="0">
              <a:buNone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побудована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платформі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відкритим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вихідним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кодом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DSpace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6, а сервер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незабаром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буде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розміщений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Центрі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обробки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CERN</a:t>
            </a:r>
            <a:endParaRPr lang="en-GB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400" b="1" dirty="0"/>
              <a:t>All metadata is freely available under a CC0 license (</a:t>
            </a:r>
            <a:r>
              <a:rPr lang="en-GB" sz="1400" b="1" dirty="0">
                <a:hlinkClick r:id="rId4"/>
              </a:rPr>
              <a:t>access DOAB metadata</a:t>
            </a:r>
            <a:r>
              <a:rPr lang="en-GB" sz="1400" b="1" dirty="0"/>
              <a:t>) </a:t>
            </a:r>
            <a:endParaRPr lang="uk-UA" sz="1400" b="1" dirty="0"/>
          </a:p>
          <a:p>
            <a:pPr marL="114300" indent="0">
              <a:buNone/>
            </a:pP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метадані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доступні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безкоштовно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ліцензією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CC0</a:t>
            </a:r>
            <a:endParaRPr lang="en-GB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400" b="1" dirty="0"/>
              <a:t>Explore DOAB: </a:t>
            </a:r>
            <a:r>
              <a:rPr lang="en-GB" sz="1400" b="1" dirty="0">
                <a:hlinkClick r:id="rId3"/>
              </a:rPr>
              <a:t>https://directory.doabooks.org/</a:t>
            </a:r>
            <a:r>
              <a:rPr lang="en-GB" sz="1400" b="1" dirty="0"/>
              <a:t> </a:t>
            </a:r>
            <a:endParaRPr lang="uk-UA" sz="1400" b="1" dirty="0"/>
          </a:p>
          <a:p>
            <a:pPr marL="114300" indent="0">
              <a:buNone/>
            </a:pPr>
            <a:r>
              <a:rPr lang="uk-UA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Досліджуйте </a:t>
            </a:r>
            <a:r>
              <a:rPr lang="en-US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DOAB:</a:t>
            </a:r>
            <a:endParaRPr lang="en-GB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9BB976-9325-3792-4C9B-9C03E0E3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the Directory of Open Access Books</a:t>
            </a:r>
            <a:br>
              <a:rPr lang="en-GB" dirty="0"/>
            </a:b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Директорію книг відкритого доступу</a:t>
            </a:r>
            <a:endParaRPr lang="en-GB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86BF4CA-BAA1-AC4F-C629-F72710866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890252"/>
            <a:ext cx="5246914" cy="3580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792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2"/>
          <p:cNvSpPr txBox="1">
            <a:spLocks noGrp="1"/>
          </p:cNvSpPr>
          <p:nvPr>
            <p:ph type="title"/>
          </p:nvPr>
        </p:nvSpPr>
        <p:spPr>
          <a:xfrm>
            <a:off x="609599" y="101414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/>
              <a:t> The workflow of OAPEN and DOAB</a:t>
            </a:r>
            <a:br>
              <a:rPr lang="uk-UA" dirty="0"/>
            </a:b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Робочий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OAPEN і DOAB</a:t>
            </a:r>
            <a:endParaRPr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4" name="Google Shape;534;p6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4874"/>
          <a:stretch/>
        </p:blipFill>
        <p:spPr>
          <a:xfrm>
            <a:off x="1247958" y="1244414"/>
            <a:ext cx="9696083" cy="51021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779042" y="2721768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Читачі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63531" y="3938424"/>
            <a:ext cx="898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Викладачі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28359" y="4910627"/>
            <a:ext cx="9957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Дослідники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2953" y="1371600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Видавець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2953" y="3676814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Видавець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4668" y="2514600"/>
            <a:ext cx="753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Видавці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4668" y="4819214"/>
            <a:ext cx="753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Видавці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80226" y="4438394"/>
            <a:ext cx="8723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Метадані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0225" y="5615221"/>
            <a:ext cx="8723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Метадані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01490" y="2199004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Метадані книг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01490" y="3318699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Метадані книг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5999" y="2514600"/>
            <a:ext cx="15343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Пошукові системи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6274" y="4069229"/>
            <a:ext cx="20938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Неприбуткові </a:t>
            </a:r>
            <a:r>
              <a:rPr lang="uk-UA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агрегатори</a:t>
            </a:r>
            <a:endParaRPr lang="uk-UA" sz="1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9629" y="5179888"/>
            <a:ext cx="1927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Бібліотечні </a:t>
            </a:r>
            <a:r>
              <a:rPr lang="uk-UA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агрегатори</a:t>
            </a:r>
            <a:endParaRPr lang="uk-UA" sz="1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61117" y="4155439"/>
            <a:ext cx="984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Бібліотеки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58" descr="A black background with orange letters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5625" y="3594732"/>
            <a:ext cx="276225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5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Our metadata is used by</a:t>
            </a:r>
            <a:br>
              <a:rPr lang="uk-UA" dirty="0"/>
            </a:br>
            <a:r>
              <a:rPr lang="uk-UA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Наші метадані використовуються:</a:t>
            </a:r>
            <a:endParaRPr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8" name="Google Shape;488;p58" descr="A close-up of a numb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0055" y="3868734"/>
            <a:ext cx="2752726" cy="68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58" descr="A close-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5779" y="3356596"/>
            <a:ext cx="20478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58" descr="A black and grey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60271" y="4775446"/>
            <a:ext cx="2979208" cy="91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58" descr="A red and grey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6360" y="4702074"/>
            <a:ext cx="2662767" cy="96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58" descr="A close-up of a logo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4133" y="2571219"/>
            <a:ext cx="2967567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58" descr="A logo with a rainbow colored swoosh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29562" y="1394316"/>
            <a:ext cx="3074459" cy="70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5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20105" y="1438804"/>
            <a:ext cx="28416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58" descr="Blue text on a black background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54980" y="2559051"/>
            <a:ext cx="2386542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5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34314" y="4032872"/>
            <a:ext cx="3636169" cy="11572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7" name="Google Shape;497;p58"/>
          <p:cNvGrpSpPr/>
          <p:nvPr/>
        </p:nvGrpSpPr>
        <p:grpSpPr>
          <a:xfrm>
            <a:off x="476251" y="1418865"/>
            <a:ext cx="3018754" cy="771525"/>
            <a:chOff x="5346441" y="5045231"/>
            <a:chExt cx="4062673" cy="1038327"/>
          </a:xfrm>
        </p:grpSpPr>
        <p:sp>
          <p:nvSpPr>
            <p:cNvPr id="498" name="Google Shape;498;p58"/>
            <p:cNvSpPr/>
            <p:nvPr/>
          </p:nvSpPr>
          <p:spPr>
            <a:xfrm>
              <a:off x="5346441" y="5045231"/>
              <a:ext cx="4062673" cy="103832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9" name="Google Shape;499;p58" descr="A close-up of a logo&#10;&#10;Description automatically generated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404347" y="5099302"/>
              <a:ext cx="3946859" cy="9301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0" name="Google Shape;500;p58" descr="A close-up of a logo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445781" y="2212421"/>
            <a:ext cx="1828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58" descr="A logo for a graduate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478825" y="2208220"/>
            <a:ext cx="2062163" cy="1547813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58"/>
          <p:cNvSpPr txBox="1"/>
          <p:nvPr/>
        </p:nvSpPr>
        <p:spPr>
          <a:xfrm>
            <a:off x="8378550" y="5467000"/>
            <a:ext cx="43962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many more…</a:t>
            </a:r>
            <a:endParaRPr lang="uk-UA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І багатьма іншими…</a:t>
            </a:r>
            <a:endParaRPr sz="1600" b="1" i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350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BC547B-D201-305F-298A-00BA4AAD4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417638"/>
            <a:ext cx="6317293" cy="5299685"/>
          </a:xfrm>
        </p:spPr>
        <p:txBody>
          <a:bodyPr/>
          <a:lstStyle/>
          <a:p>
            <a:pPr marL="342900">
              <a:spcBef>
                <a:spcPts val="0"/>
              </a:spcBef>
              <a:buSzPts val="2000"/>
            </a:pPr>
            <a:r>
              <a:rPr lang="en-GB" sz="1600" dirty="0">
                <a:hlinkClick r:id="rId3"/>
              </a:rPr>
              <a:t>BAS</a:t>
            </a:r>
            <a:r>
              <a:rPr lang="en-GB" sz="1600" dirty="0"/>
              <a:t> aggregates standardised usage data from a range of sources, including: OAPEN, Google Books, </a:t>
            </a:r>
            <a:r>
              <a:rPr lang="en-GB" sz="1600" dirty="0" err="1"/>
              <a:t>Crossref</a:t>
            </a:r>
            <a:r>
              <a:rPr lang="en-GB" sz="1600" dirty="0"/>
              <a:t>, JSTOR, Fulcrum</a:t>
            </a:r>
            <a:endParaRPr lang="uk-UA" sz="1600" dirty="0"/>
          </a:p>
          <a:p>
            <a:pPr marL="0" indent="0">
              <a:spcBef>
                <a:spcPts val="0"/>
              </a:spcBef>
              <a:buSzPts val="2000"/>
              <a:buNone/>
            </a:pPr>
            <a:r>
              <a:rPr lang="en-GB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 </a:t>
            </a:r>
            <a:r>
              <a:rPr lang="uk-UA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агрегує</a:t>
            </a:r>
            <a:r>
              <a:rPr lang="uk-UA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стандартизовані дані про використання з різних джерел, включаючи: </a:t>
            </a:r>
            <a:r>
              <a:rPr lang="en-GB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OAPEN, Google Books, </a:t>
            </a:r>
            <a:r>
              <a:rPr lang="en-GB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Crossref</a:t>
            </a:r>
            <a:r>
              <a:rPr lang="en-GB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JSTOR, Fulcrum</a:t>
            </a:r>
            <a:endParaRPr lang="uk-UA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SzPts val="2000"/>
              <a:buNone/>
            </a:pPr>
            <a:endParaRPr lang="en-GB" sz="1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>
              <a:spcBef>
                <a:spcPts val="400"/>
              </a:spcBef>
              <a:buSzPts val="2000"/>
            </a:pPr>
            <a:r>
              <a:rPr lang="en-GB" sz="1600" dirty="0"/>
              <a:t>BAS can help you:</a:t>
            </a:r>
            <a:endParaRPr lang="uk-UA" sz="1600" dirty="0"/>
          </a:p>
          <a:p>
            <a:pPr marL="0" indent="0">
              <a:spcBef>
                <a:spcPts val="400"/>
              </a:spcBef>
              <a:buSzPts val="2000"/>
              <a:buNone/>
            </a:pPr>
            <a:r>
              <a:rPr lang="en-US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 </a:t>
            </a:r>
            <a:r>
              <a:rPr lang="uk-UA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 допомогти вам:</a:t>
            </a:r>
            <a:endParaRPr lang="en-GB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GB" sz="1400" dirty="0"/>
              <a:t>Understand usage, by platform, subject, country, and titles</a:t>
            </a:r>
            <a:endParaRPr lang="uk-UA" sz="1400" dirty="0"/>
          </a:p>
          <a:p>
            <a:pPr marL="457200" lvl="1" indent="0">
              <a:spcBef>
                <a:spcPts val="400"/>
              </a:spcBef>
              <a:buSzPts val="2000"/>
              <a:buNone/>
            </a:pP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Зрозуміти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платформами, темами,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країнами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назвами</a:t>
            </a:r>
            <a:endParaRPr lang="en-GB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GB" sz="1400" dirty="0"/>
              <a:t>Easily synthesise and consolidate data and save time on manual data collection</a:t>
            </a:r>
            <a:endParaRPr lang="uk-UA" sz="1400" dirty="0"/>
          </a:p>
          <a:p>
            <a:pPr marL="457200" lvl="1" indent="0">
              <a:spcBef>
                <a:spcPts val="400"/>
              </a:spcBef>
              <a:buSzPts val="2000"/>
              <a:buNone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синтезувати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консолідувати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економлячи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на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ручний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endParaRPr lang="en-GB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GB" sz="1400" dirty="0"/>
              <a:t>Inform publishing decisions</a:t>
            </a:r>
            <a:endParaRPr lang="uk-UA" sz="1400" dirty="0"/>
          </a:p>
          <a:p>
            <a:pPr marL="457200" lvl="1" indent="0">
              <a:spcBef>
                <a:spcPts val="400"/>
              </a:spcBef>
              <a:buSzPts val="2000"/>
              <a:buNone/>
            </a:pPr>
            <a:r>
              <a:rPr lang="uk-UA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Планувати публікації</a:t>
            </a:r>
            <a:endParaRPr lang="en-GB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GB" sz="1400" dirty="0"/>
              <a:t>Explain the value of open access publishing to authors and funders</a:t>
            </a:r>
            <a:endParaRPr lang="uk-UA" sz="1400" dirty="0"/>
          </a:p>
          <a:p>
            <a:pPr marL="457200" lvl="1" indent="0">
              <a:spcBef>
                <a:spcPts val="400"/>
              </a:spcBef>
              <a:buSzPts val="2000"/>
              <a:buNone/>
            </a:pP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Пояснити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цінність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публікацій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відкритому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доступі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авторів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спонсорів</a:t>
            </a:r>
            <a:endParaRPr lang="ru-RU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spcBef>
                <a:spcPts val="400"/>
              </a:spcBef>
              <a:buSzPts val="2000"/>
              <a:buNone/>
            </a:pPr>
            <a:endParaRPr lang="en-GB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>
              <a:spcBef>
                <a:spcPts val="400"/>
              </a:spcBef>
              <a:buSzPts val="2000"/>
            </a:pPr>
            <a:r>
              <a:rPr lang="en-GB" sz="1600" dirty="0"/>
              <a:t>View our live demo dashboard</a:t>
            </a:r>
            <a:r>
              <a:rPr lang="en-GB" sz="1400" dirty="0"/>
              <a:t>: </a:t>
            </a:r>
            <a:r>
              <a:rPr lang="en-GB" sz="1400" u="sng" dirty="0">
                <a:solidFill>
                  <a:schemeClr val="hlink"/>
                </a:solidFill>
                <a:hlinkClick r:id="rId4"/>
              </a:rPr>
              <a:t>https://template.book-analytics.org/</a:t>
            </a:r>
            <a:endParaRPr lang="uk-UA" sz="1400" u="sng" dirty="0">
              <a:solidFill>
                <a:schemeClr val="hlink"/>
              </a:solidFill>
            </a:endParaRPr>
          </a:p>
          <a:p>
            <a:pPr marL="0" indent="0">
              <a:spcBef>
                <a:spcPts val="400"/>
              </a:spcBef>
              <a:buSzPts val="2000"/>
              <a:buNone/>
            </a:pP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Перегляньте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нашу живу </a:t>
            </a:r>
            <a:r>
              <a:rPr lang="ru-RU" sz="1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демонстраційну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панель:</a:t>
            </a:r>
            <a:endParaRPr lang="en-GB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9BB976-9325-3792-4C9B-9C03E0E3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Books Analytics Service (BAS)</a:t>
            </a:r>
            <a:br>
              <a:rPr lang="uk-UA" dirty="0"/>
            </a:br>
            <a:r>
              <a:rPr lang="uk-UA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 аналітики книг</a:t>
            </a:r>
            <a:endParaRPr lang="en-GB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oogle Shape;359;p42">
            <a:extLst>
              <a:ext uri="{FF2B5EF4-FFF2-40B4-BE49-F238E27FC236}">
                <a16:creationId xmlns:a16="http://schemas.microsoft.com/office/drawing/2014/main" id="{3520107A-5D8D-5EC8-8A48-DFA595AD59A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2562" y="1416575"/>
            <a:ext cx="4808005" cy="4709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6091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953734"/>
      </a:dk1>
      <a:lt1>
        <a:srgbClr val="FFFFFF"/>
      </a:lt1>
      <a:dk2>
        <a:srgbClr val="0E5F8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29e309-834f-473b-984b-fde9a2cdbc10" xsi:nil="true"/>
    <DocumentType xmlns="be16e06f-ccc0-4a2a-b653-e59d5ac7b888" xsi:nil="true"/>
    <lcf76f155ced4ddcb4097134ff3c332f xmlns="be16e06f-ccc0-4a2a-b653-e59d5ac7b88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863C8D1D189D4FA18673EA382AB63B" ma:contentTypeVersion="19" ma:contentTypeDescription="Create a new document." ma:contentTypeScope="" ma:versionID="80a0207808eaf28d40f00f04f72931b8">
  <xsd:schema xmlns:xsd="http://www.w3.org/2001/XMLSchema" xmlns:xs="http://www.w3.org/2001/XMLSchema" xmlns:p="http://schemas.microsoft.com/office/2006/metadata/properties" xmlns:ns2="be16e06f-ccc0-4a2a-b653-e59d5ac7b888" xmlns:ns3="2b29e309-834f-473b-984b-fde9a2cdbc10" targetNamespace="http://schemas.microsoft.com/office/2006/metadata/properties" ma:root="true" ma:fieldsID="c28dbd0b77e3296db644040a2ff13464" ns2:_="" ns3:_="">
    <xsd:import namespace="be16e06f-ccc0-4a2a-b653-e59d5ac7b888"/>
    <xsd:import namespace="2b29e309-834f-473b-984b-fde9a2cdbc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ocum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16e06f-ccc0-4a2a-b653-e59d5ac7b8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7c6ee54-034c-424b-aa77-696d36220a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ocumentType" ma:index="26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Contract"/>
              <xsd:enumeration value="Contact Information"/>
              <xsd:enumeration value="Choice 3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9e309-834f-473b-984b-fde9a2cdbc1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699485-7fd6-4e37-8a0d-8e23cfa7f57c}" ma:internalName="TaxCatchAll" ma:showField="CatchAllData" ma:web="2b29e309-834f-473b-984b-fde9a2cdbc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2844BE-4D20-493B-9214-1E6492FD89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97D032-EBB2-4764-A245-80348BD34733}">
  <ds:schemaRefs>
    <ds:schemaRef ds:uri="http://purl.org/dc/elements/1.1/"/>
    <ds:schemaRef ds:uri="be16e06f-ccc0-4a2a-b653-e59d5ac7b888"/>
    <ds:schemaRef ds:uri="http://schemas.microsoft.com/office/2006/metadata/properties"/>
    <ds:schemaRef ds:uri="http://purl.org/dc/terms/"/>
    <ds:schemaRef ds:uri="2b29e309-834f-473b-984b-fde9a2cdbc10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E917A8-FF6A-44EB-96F8-1393254EB20D}">
  <ds:schemaRefs>
    <ds:schemaRef ds:uri="2b29e309-834f-473b-984b-fde9a2cdbc10"/>
    <ds:schemaRef ds:uri="be16e06f-ccc0-4a2a-b653-e59d5ac7b8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1785</Words>
  <Application>Microsoft Macintosh PowerPoint</Application>
  <PresentationFormat>Widescreen</PresentationFormat>
  <Paragraphs>170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Introduction to OAPEN and the Directory of Open Access Books (DOAB)</vt:lpstr>
      <vt:lpstr>OAPEN Foundation Фонд OAPEN</vt:lpstr>
      <vt:lpstr>OAPEN’s mission and values Місія та цінності OAPEN</vt:lpstr>
      <vt:lpstr>Our strategic ambitions include supporting the Sustainable Development Goals (SDGs) Наші стратегічні амбіції включають підтримку Цілей сталого розвитку</vt:lpstr>
      <vt:lpstr>About the OAPEN Library Про бібліотеку OAPEN</vt:lpstr>
      <vt:lpstr>About the Directory of Open Access Books Про Директорію книг відкритого доступу</vt:lpstr>
      <vt:lpstr> The workflow of OAPEN and DOAB Робочий процес OAPEN і DOAB</vt:lpstr>
      <vt:lpstr>Our metadata is used by Наші метадані використовуються:</vt:lpstr>
      <vt:lpstr>The Books Analytics Service (BAS) Служба аналітики книг</vt:lpstr>
      <vt:lpstr>Additional services of DOAB Додаткові послуги DOAB:</vt:lpstr>
      <vt:lpstr>PowerPoint Presentation</vt:lpstr>
      <vt:lpstr>OAPEN Open Access Books Toolkit Посібник з видання книг у відкритому доступі OAPEN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OAPEN and the Directory of Open Access Books (DOAB)</dc:title>
  <dc:creator>Gebruiker</dc:creator>
  <cp:lastModifiedBy>Jean Fairbairn</cp:lastModifiedBy>
  <cp:revision>92</cp:revision>
  <dcterms:modified xsi:type="dcterms:W3CDTF">2024-10-28T16:34:39Z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0x01010069863C8D1D189D4FA18673EA382AB63B</vt:lpwstr>
  </property>
  <property fmtid="{D5CDD505-2E9C-101B-9397-08002B2CF9AE}" pid="3" name="MediaServiceImageTags">
    <vt:lpwstr/>
  </property>
</Properties>
</file>