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5" r:id="rId6"/>
    <p:sldId id="271" r:id="rId7"/>
    <p:sldId id="260" r:id="rId8"/>
    <p:sldId id="287" r:id="rId9"/>
    <p:sldId id="264" r:id="rId10"/>
    <p:sldId id="269" r:id="rId11"/>
    <p:sldId id="263" r:id="rId12"/>
    <p:sldId id="275" r:id="rId13"/>
    <p:sldId id="279" r:id="rId14"/>
    <p:sldId id="276" r:id="rId15"/>
    <p:sldId id="274" r:id="rId16"/>
    <p:sldId id="266" r:id="rId17"/>
    <p:sldId id="272" r:id="rId18"/>
    <p:sldId id="273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7FB14-7168-4F79-89A2-931B43633332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B8220-0D3A-4767-B0F2-97D2B6F63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7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44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8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29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79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26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33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84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17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43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52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7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27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06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35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60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19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73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30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96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2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5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9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57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6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03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7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83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8220-0D3A-4767-B0F2-97D2B6F63C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9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EF7E-A4EF-445A-8E06-0D05C86148F7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F8C3-C827-4798-93D2-D77447A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EF7E-A4EF-445A-8E06-0D05C86148F7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F8C3-C827-4798-93D2-D77447A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EF7E-A4EF-445A-8E06-0D05C86148F7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F8C3-C827-4798-93D2-D77447A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EF7E-A4EF-445A-8E06-0D05C86148F7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F8C3-C827-4798-93D2-D77447A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EF7E-A4EF-445A-8E06-0D05C86148F7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F8C3-C827-4798-93D2-D77447A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EF7E-A4EF-445A-8E06-0D05C86148F7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F8C3-C827-4798-93D2-D77447A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EF7E-A4EF-445A-8E06-0D05C86148F7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F8C3-C827-4798-93D2-D77447A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EF7E-A4EF-445A-8E06-0D05C86148F7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F8C3-C827-4798-93D2-D77447A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EF7E-A4EF-445A-8E06-0D05C86148F7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F8C3-C827-4798-93D2-D77447A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EF7E-A4EF-445A-8E06-0D05C86148F7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F8C3-C827-4798-93D2-D77447A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EF7E-A4EF-445A-8E06-0D05C86148F7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E4F8C3-C827-4798-93D2-D77447A338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E3EF7E-A4EF-445A-8E06-0D05C86148F7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E4F8C3-C827-4798-93D2-D77447A338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lo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knergroup.com/blog/search-engines-for-open-educational-resource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rcommons.org/abou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rcommons.org/abou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rcommons.org/abou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rcommon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Open Educational Resources: What they are, where to find them?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Maha Bali, </a:t>
            </a:r>
            <a:r>
              <a:rPr lang="en-US" sz="2400" dirty="0" smtClean="0"/>
              <a:t>PhD</a:t>
            </a:r>
          </a:p>
          <a:p>
            <a:pPr algn="l"/>
            <a:r>
              <a:rPr lang="en-US" sz="2400" dirty="0" err="1"/>
              <a:t>b</a:t>
            </a:r>
            <a:r>
              <a:rPr lang="en-US" sz="2400" dirty="0" err="1" smtClean="0"/>
              <a:t>ali</a:t>
            </a:r>
            <a:r>
              <a:rPr lang="en-US" sz="2400" dirty="0" smtClean="0"/>
              <a:t>[@]aucegypt.edu</a:t>
            </a:r>
            <a:endParaRPr lang="en-US" sz="2400" dirty="0" smtClean="0"/>
          </a:p>
          <a:p>
            <a:pPr algn="l"/>
            <a:r>
              <a:rPr lang="en-US" sz="2000" dirty="0" smtClean="0">
                <a:solidFill>
                  <a:srgbClr val="FFFF00"/>
                </a:solidFill>
              </a:rPr>
              <a:t>Associate Professor of Practice, Center for Learning and Teaching,</a:t>
            </a:r>
          </a:p>
          <a:p>
            <a:pPr algn="l"/>
            <a:r>
              <a:rPr lang="en-US" sz="2000" dirty="0" smtClean="0">
                <a:solidFill>
                  <a:srgbClr val="FFFF00"/>
                </a:solidFill>
              </a:rPr>
              <a:t>American University in Cairo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June 17, 2014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95400" y="228600"/>
            <a:ext cx="10896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886200" y="685800"/>
            <a:ext cx="5791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www.MERLOT.org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11458" r="26208" b="10417"/>
          <a:stretch>
            <a:fillRect/>
          </a:stretch>
        </p:blipFill>
        <p:spPr bwMode="auto">
          <a:xfrm>
            <a:off x="0" y="1905000"/>
            <a:ext cx="9144000" cy="54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MERLOT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need to register/login, but if you do, you get the opportunity to:</a:t>
            </a:r>
          </a:p>
          <a:p>
            <a:pPr lvl="1"/>
            <a:r>
              <a:rPr lang="en-US" dirty="0" smtClean="0"/>
              <a:t>Save items you like to your “collections”</a:t>
            </a:r>
          </a:p>
          <a:p>
            <a:pPr lvl="1"/>
            <a:r>
              <a:rPr lang="en-US" dirty="0" smtClean="0"/>
              <a:t>Contribute by rating items</a:t>
            </a:r>
          </a:p>
          <a:p>
            <a:pPr lvl="1"/>
            <a:r>
              <a:rPr lang="en-US" dirty="0" smtClean="0"/>
              <a:t>Contribute in discussions, sharing your ways of using materials,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Contributing to MERLOT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Contribute material (created by you, or others)</a:t>
            </a:r>
          </a:p>
          <a:p>
            <a:r>
              <a:rPr lang="en-US" dirty="0" smtClean="0"/>
              <a:t>You can also volunteer to be a MERLOT peer reviewer of materials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or Browsing…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81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04800" y="2362200"/>
            <a:ext cx="10668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4800" y="3505200"/>
            <a:ext cx="1143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Search options…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12782550" cy="718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Browsing examples from different disciplines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rLOT Brows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4588" y="0"/>
            <a:ext cx="6221611" cy="8295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08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erLOT Brows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-17478"/>
          <a:stretch>
            <a:fillRect/>
          </a:stretch>
        </p:blipFill>
        <p:spPr>
          <a:xfrm>
            <a:off x="36443" y="1066800"/>
            <a:ext cx="9031357" cy="5614086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3200400" y="457200"/>
            <a:ext cx="6096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391400" y="914400"/>
            <a:ext cx="609600" cy="838200"/>
          </a:xfrm>
          <a:prstGeom prst="straightConnector1">
            <a:avLst/>
          </a:prstGeom>
          <a:ln w="57150">
            <a:solidFill>
              <a:srgbClr val="00B05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447800" y="762000"/>
            <a:ext cx="838200" cy="1219200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Crisis at Fort Sumter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477000" y="2133600"/>
            <a:ext cx="7620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098" idx="1"/>
          </p:cNvCxnSpPr>
          <p:nvPr/>
        </p:nvCxnSpPr>
        <p:spPr>
          <a:xfrm>
            <a:off x="228600" y="4305300"/>
            <a:ext cx="609600" cy="4953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010400" y="3276600"/>
            <a:ext cx="7620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" y="3581400"/>
            <a:ext cx="12954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</a:p>
          <a:p>
            <a:r>
              <a:rPr lang="en-US" dirty="0" smtClean="0"/>
              <a:t>Ways to use them</a:t>
            </a:r>
          </a:p>
          <a:p>
            <a:r>
              <a:rPr lang="en-US" dirty="0" smtClean="0"/>
              <a:t>Creative Commons</a:t>
            </a:r>
          </a:p>
          <a:p>
            <a:r>
              <a:rPr lang="en-US" dirty="0" smtClean="0"/>
              <a:t>OER Commons</a:t>
            </a:r>
          </a:p>
          <a:p>
            <a:r>
              <a:rPr lang="en-US" dirty="0" smtClean="0"/>
              <a:t>MERLOT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from the Beginning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09800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11029950" cy="614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67" y="1371600"/>
            <a:ext cx="880963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6934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Political Cartoons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104965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1118235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Search Engines for 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http://www.berknergroup.com/blog/search-engines-for-open-educational-resources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teaching </a:t>
            </a:r>
            <a:r>
              <a:rPr lang="en-US" dirty="0"/>
              <a:t>and learning materials that you may freely use and reuse, without </a:t>
            </a:r>
            <a:r>
              <a:rPr lang="en-US" dirty="0" smtClean="0"/>
              <a:t>charge;</a:t>
            </a:r>
          </a:p>
          <a:p>
            <a:r>
              <a:rPr lang="en-US" dirty="0" smtClean="0"/>
              <a:t>authored </a:t>
            </a:r>
            <a:r>
              <a:rPr lang="en-US" dirty="0"/>
              <a:t>or created by an individual or organization that chooses to retain few, </a:t>
            </a:r>
            <a:r>
              <a:rPr lang="en-US" dirty="0" smtClean="0"/>
              <a:t>if any</a:t>
            </a:r>
            <a:r>
              <a:rPr lang="en-US" dirty="0"/>
              <a:t>, ownership rights.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Adapted from OER Commons: </a:t>
            </a:r>
            <a:r>
              <a:rPr lang="en-US" sz="2000" dirty="0" smtClean="0">
                <a:hlinkClick r:id="rId3"/>
              </a:rPr>
              <a:t>http://www.oercommons.org/about</a:t>
            </a:r>
            <a:r>
              <a:rPr lang="en-US" sz="2000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OERs?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some of these resources:</a:t>
            </a:r>
          </a:p>
          <a:p>
            <a:pPr lvl="1"/>
            <a:r>
              <a:rPr lang="en-US" dirty="0" smtClean="0"/>
              <a:t>download &amp; share with colleagues and students</a:t>
            </a:r>
          </a:p>
          <a:p>
            <a:pPr lvl="1"/>
            <a:r>
              <a:rPr lang="en-US" dirty="0" smtClean="0"/>
              <a:t>download, edit &amp; then re-post it as a remixed work. </a:t>
            </a:r>
          </a:p>
          <a:p>
            <a:r>
              <a:rPr lang="en-US" dirty="0" smtClean="0"/>
              <a:t>OER often have a Creative Commons or GNU license that state specifically how the material may be used, reused, adapted, and shared.</a:t>
            </a:r>
          </a:p>
          <a:p>
            <a:pPr lvl="0"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Adapted </a:t>
            </a:r>
            <a:r>
              <a:rPr lang="en-US" sz="2000" dirty="0">
                <a:solidFill>
                  <a:prstClr val="black"/>
                </a:solidFill>
              </a:rPr>
              <a:t>from OER Commons: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http://www.oercommons.org/about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Full university courses, complete with readings, videos of lectures, homework assignments, and lecture notes.</a:t>
            </a:r>
          </a:p>
          <a:p>
            <a:pPr fontAlgn="base"/>
            <a:r>
              <a:rPr lang="en-US" dirty="0"/>
              <a:t>Interactive mini-lessons and simulations about a specific topic, such as math or physics.</a:t>
            </a:r>
          </a:p>
          <a:p>
            <a:pPr fontAlgn="base"/>
            <a:r>
              <a:rPr lang="en-US" dirty="0"/>
              <a:t>Adaptations of existing open work.</a:t>
            </a:r>
          </a:p>
          <a:p>
            <a:pPr fontAlgn="base"/>
            <a:r>
              <a:rPr lang="en-US" dirty="0"/>
              <a:t>Electronic textbooks that are peer-reviewed and frequently updated.</a:t>
            </a:r>
          </a:p>
          <a:p>
            <a:pPr fontAlgn="base"/>
            <a:r>
              <a:rPr lang="en-US" dirty="0"/>
              <a:t>Elementary school and high school (K-12) lesson plans, worksheets, and activities that are aligned with state standards.</a:t>
            </a:r>
          </a:p>
          <a:p>
            <a:pPr lvl="0"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Quoted </a:t>
            </a:r>
            <a:r>
              <a:rPr lang="en-US" sz="2000" dirty="0">
                <a:solidFill>
                  <a:prstClr val="black"/>
                </a:solidFill>
              </a:rPr>
              <a:t>from OER Commons: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http://www.oercommons.org/about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Use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Supplemental material for students to use outside class</a:t>
            </a:r>
          </a:p>
          <a:p>
            <a:r>
              <a:rPr lang="en-US" dirty="0" smtClean="0"/>
              <a:t>Include in your own class</a:t>
            </a:r>
          </a:p>
          <a:p>
            <a:r>
              <a:rPr lang="en-US" dirty="0" smtClean="0"/>
              <a:t>Adapt and re-use as substantive parts of class</a:t>
            </a:r>
          </a:p>
          <a:p>
            <a:endParaRPr lang="en-US" dirty="0" smtClean="0"/>
          </a:p>
          <a:p>
            <a:r>
              <a:rPr lang="en-US" dirty="0" smtClean="0"/>
              <a:t>Note: you can consider contributing your own material as OER; or if you come across OER material that is not on one of the repositories, you could submit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07084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search Google or CC?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not necessarily narrowed by “educational” (though CC has an OER tag section)</a:t>
            </a:r>
          </a:p>
          <a:p>
            <a:r>
              <a:rPr lang="en-US" dirty="0" smtClean="0"/>
              <a:t>Miss the community aspect of evaluating the work</a:t>
            </a:r>
          </a:p>
          <a:p>
            <a:endParaRPr lang="en-US" dirty="0" smtClean="0"/>
          </a:p>
          <a:p>
            <a:r>
              <a:rPr lang="en-US" dirty="0" smtClean="0"/>
              <a:t>I still search via CC for things like images,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http://www.oercommons.org/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95" y="2590800"/>
            <a:ext cx="911490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57150">
          <a:solidFill>
            <a:srgbClr val="FF0000"/>
          </a:solidFill>
          <a:tailEnd type="stealth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16169</TotalTime>
  <Words>481</Words>
  <Application>Microsoft Office PowerPoint</Application>
  <PresentationFormat>On-screen Show (4:3)</PresentationFormat>
  <Paragraphs>92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Constantia</vt:lpstr>
      <vt:lpstr>Wingdings 2</vt:lpstr>
      <vt:lpstr>Flow</vt:lpstr>
      <vt:lpstr>Open Educational Resources: What they are, where to find them?</vt:lpstr>
      <vt:lpstr>OER</vt:lpstr>
      <vt:lpstr>What are OERs?</vt:lpstr>
      <vt:lpstr>What are OERs? Cont’d</vt:lpstr>
      <vt:lpstr>Examples of OERs</vt:lpstr>
      <vt:lpstr>Ways to Use Them</vt:lpstr>
      <vt:lpstr>Creative Commons</vt:lpstr>
      <vt:lpstr>Why not search Google or CC?</vt:lpstr>
      <vt:lpstr>http://www.oercommons.org/ </vt:lpstr>
      <vt:lpstr>PowerPoint Presentation</vt:lpstr>
      <vt:lpstr>www.MERLOT.org </vt:lpstr>
      <vt:lpstr>Using MERLOT</vt:lpstr>
      <vt:lpstr>Contributing to MERLOT</vt:lpstr>
      <vt:lpstr>Searching or Browsing…</vt:lpstr>
      <vt:lpstr>Advanced Search options…</vt:lpstr>
      <vt:lpstr>Browsing examples from different disciplines</vt:lpstr>
      <vt:lpstr>PowerPoint Presentation</vt:lpstr>
      <vt:lpstr>PowerPoint Presentation</vt:lpstr>
      <vt:lpstr>History: Crisis at Fort Sumter</vt:lpstr>
      <vt:lpstr>PowerPoint Presentation</vt:lpstr>
      <vt:lpstr>DNA from the Beginning</vt:lpstr>
      <vt:lpstr>PowerPoint Presentation</vt:lpstr>
      <vt:lpstr>PowerPoint Presentation</vt:lpstr>
      <vt:lpstr>PowerPoint Presentation</vt:lpstr>
      <vt:lpstr>PowerPoint Presentation</vt:lpstr>
      <vt:lpstr>Analyzing Political Cartoons</vt:lpstr>
      <vt:lpstr>PowerPoint Presentation</vt:lpstr>
      <vt:lpstr> Search Engines for OER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Educational Resources: What they are, where to find them?</dc:title>
  <dc:creator>Maha Bali</dc:creator>
  <cp:lastModifiedBy>Учетная запись Майкрософт</cp:lastModifiedBy>
  <cp:revision>239</cp:revision>
  <dcterms:created xsi:type="dcterms:W3CDTF">2014-04-22T20:00:11Z</dcterms:created>
  <dcterms:modified xsi:type="dcterms:W3CDTF">2014-07-10T11:05:00Z</dcterms:modified>
</cp:coreProperties>
</file>