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339" r:id="rId4"/>
    <p:sldId id="341" r:id="rId5"/>
    <p:sldId id="342" r:id="rId6"/>
    <p:sldId id="326" r:id="rId7"/>
    <p:sldId id="257" r:id="rId8"/>
    <p:sldId id="258" r:id="rId9"/>
    <p:sldId id="327" r:id="rId10"/>
    <p:sldId id="334" r:id="rId11"/>
    <p:sldId id="331" r:id="rId12"/>
    <p:sldId id="332" r:id="rId13"/>
    <p:sldId id="336" r:id="rId14"/>
    <p:sldId id="335" r:id="rId15"/>
    <p:sldId id="330" r:id="rId16"/>
    <p:sldId id="329" r:id="rId17"/>
    <p:sldId id="328" r:id="rId18"/>
    <p:sldId id="333" r:id="rId19"/>
    <p:sldId id="337" r:id="rId20"/>
    <p:sldId id="338" r:id="rId21"/>
    <p:sldId id="279" r:id="rId22"/>
    <p:sldId id="325" r:id="rId23"/>
  </p:sldIdLst>
  <p:sldSz cx="9144000" cy="6858000" type="screen4x3"/>
  <p:notesSz cx="9296400" cy="70104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06" y="0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610E4-387B-4DEA-9FDE-49ACC4F1C95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487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06" y="6659487"/>
            <a:ext cx="4027481" cy="350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14A8-BE4F-4E31-B276-7E33B3CD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3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27479" cy="3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268920" y="0"/>
            <a:ext cx="4027479" cy="3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659488"/>
            <a:ext cx="4027479" cy="3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268920" y="6659488"/>
            <a:ext cx="4027479" cy="350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Verdana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39716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42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05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53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88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239226" y="3329744"/>
            <a:ext cx="6817949" cy="3154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30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3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" marR="0" lvl="0" indent="-203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032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Font typeface="Cabin"/>
              <a:buNone/>
              <a:defRPr sz="22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18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18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9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32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32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900" b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2460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23812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182562" algn="l" rtl="0">
              <a:spcBef>
                <a:spcPts val="320"/>
              </a:spcBef>
              <a:spcAft>
                <a:spcPts val="0"/>
              </a:spcAft>
              <a:buClr>
                <a:srgbClr val="C32D2E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192087" algn="l" rtl="0">
              <a:spcBef>
                <a:spcPts val="320"/>
              </a:spcBef>
              <a:spcAft>
                <a:spcPts val="0"/>
              </a:spcAft>
              <a:buClr>
                <a:srgbClr val="84AA3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1190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23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809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904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1190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1238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809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904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19999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 rot="2280000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" name="Shape 15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18" name="Shape 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0" name="Shape 20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19999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36" name="Shape 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37"/>
            <p:cNvSpPr txBox="1"/>
            <p:nvPr/>
          </p:nvSpPr>
          <p:spPr>
            <a:xfrm rot="2280000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8" name="Shape 3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3" marR="0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marR="0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3" marR="0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8" marR="0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ct val="25000"/>
              <a:buFont typeface="Comic Sans MS"/>
              <a:buNone/>
            </a:pPr>
            <a:fld id="{00000000-1234-1234-1234-123412341234}" type="slidenum">
              <a:rPr lang="en-US" sz="1200" b="0" i="0" u="none">
                <a:solidFill>
                  <a:srgbClr val="B5A7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A788"/>
                </a:buClr>
                <a:buSzPct val="25000"/>
                <a:buFont typeface="Comic Sans MS"/>
                <a:buNone/>
              </a:pPr>
              <a:t>‹#›</a:t>
            </a:fld>
            <a:endParaRPr lang="en-US" sz="1200" b="0" i="0" u="none">
              <a:solidFill>
                <a:srgbClr val="B5A7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obson_twitty?lang=en" TargetMode="External"/><Relationship Id="rId2" Type="http://schemas.openxmlformats.org/officeDocument/2006/relationships/hyperlink" Target="https://www.facebook.com/KoBSON-298844590828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1431925" y="360362"/>
            <a:ext cx="7407274" cy="14716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mbria"/>
              <a:buNone/>
            </a:pPr>
            <a: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400" b="0" i="0" u="none" strike="noStrike" cap="none" dirty="0">
                <a:solidFill>
                  <a:srgbClr val="572314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900" b="0" i="0" u="none" strike="noStrike" cap="none" dirty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900" b="0" i="0" u="none" strike="noStrike" cap="none" dirty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900" b="0" i="0" u="none" strike="noStrike" cap="none" dirty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2298554" y="2464070"/>
            <a:ext cx="4953000" cy="34464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1600" b="0" i="0" u="none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x-none" sz="1600" b="0" i="0" u="none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x-none" sz="1600" b="0" i="0" u="none" dirty="0" smtClean="0">
                <a:solidFill>
                  <a:srgbClr val="00B05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Tatjana Timotijević</a:t>
            </a:r>
            <a:r>
              <a:rPr lang="en-US" sz="1600" b="0" i="0" u="none" dirty="0" smtClean="0">
                <a:solidFill>
                  <a:srgbClr val="00B05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1600" b="0" i="0" u="none" dirty="0">
                <a:solidFill>
                  <a:srgbClr val="00B05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1600" b="0" i="0" u="none" dirty="0">
                <a:solidFill>
                  <a:srgbClr val="00B05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</a:br>
            <a:r>
              <a:rPr lang="en-US" altLang="en-US" sz="1600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Head of Department of Scientific Information</a:t>
            </a:r>
            <a:r>
              <a:rPr lang="en-US" altLang="en-US" sz="1600" dirty="0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KoBSON</a:t>
            </a:r>
            <a:r>
              <a:rPr lang="en-US" altLang="en-US" sz="1600" dirty="0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country coordinator </a:t>
            </a:r>
            <a:endParaRPr lang="en-US" altLang="en-US" sz="1600" dirty="0">
              <a:solidFill>
                <a:srgbClr val="00B050"/>
              </a:solidFill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National Library of Serbia</a:t>
            </a:r>
            <a:r>
              <a:rPr lang="en-US" altLang="en-US" sz="16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endParaRPr lang="en-US" sz="1600" b="0" i="1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endParaRPr lang="en-US" sz="1200" b="0" i="0" u="none" dirty="0" smtClean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r>
              <a:rPr lang="x-none" sz="1200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x-none" sz="1200" b="0" i="0" u="none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atjana.timotijevic@nb.rs</a:t>
            </a:r>
            <a:endParaRPr lang="en-US" sz="1200" b="0" i="0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800" b="0" i="0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r>
              <a:rPr lang="en-US" sz="1800" b="0" i="0" u="none" dirty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0" i="0" u="none" dirty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600" b="0" i="0" u="none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December, </a:t>
            </a:r>
            <a:r>
              <a:rPr lang="en-US" sz="1600" b="0" i="0" u="none" dirty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2017.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103100" y="1503462"/>
            <a:ext cx="5545124" cy="1346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Clr>
                <a:srgbClr val="44B549"/>
              </a:buClr>
              <a:buSzPct val="25000"/>
            </a:pPr>
            <a:r>
              <a:rPr lang="en-US" sz="4000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Checking </a:t>
            </a:r>
            <a:r>
              <a:rPr lang="en-US" sz="4000" dirty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for </a:t>
            </a:r>
            <a:r>
              <a:rPr lang="en-US" sz="4000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overlap in  e-resource collections</a:t>
            </a:r>
          </a:p>
          <a:p>
            <a:pPr lvl="0" algn="ctr">
              <a:buClr>
                <a:srgbClr val="44B549"/>
              </a:buClr>
              <a:buSzPct val="25000"/>
            </a:pPr>
            <a:r>
              <a:rPr lang="en-US" sz="4000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0" i="0" u="none" dirty="0" smtClean="0">
                <a:solidFill>
                  <a:srgbClr val="44B549"/>
                </a:solidFill>
                <a:latin typeface="Cambria"/>
                <a:ea typeface="Cambria"/>
                <a:cs typeface="Cambria"/>
                <a:sym typeface="Cambria"/>
              </a:rPr>
              <a:t>How and why</a:t>
            </a:r>
            <a:endParaRPr lang="en-US" sz="2400" b="0" i="0" u="none" dirty="0">
              <a:solidFill>
                <a:srgbClr val="44B5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Shape 185" descr="Kisobrancic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20000">
            <a:off x="1138237" y="5162550"/>
            <a:ext cx="1790700" cy="7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Kisobrancic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40000">
            <a:off x="7083424" y="5210175"/>
            <a:ext cx="17907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07" y="87065"/>
            <a:ext cx="2258295" cy="14248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56742"/>
            <a:ext cx="7499349" cy="775062"/>
          </a:xfrm>
        </p:spPr>
        <p:txBody>
          <a:bodyPr/>
          <a:lstStyle/>
          <a:p>
            <a:pPr marL="238760" indent="0" algn="ctr">
              <a:buNone/>
            </a:pPr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We receive this kind of a list:</a:t>
            </a:r>
            <a:endParaRPr lang="en-US" sz="2000" dirty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6" y="631366"/>
            <a:ext cx="6734175" cy="4562475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58333" y="5305778"/>
            <a:ext cx="79376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       </a:t>
            </a:r>
            <a:r>
              <a:rPr lang="en-US" sz="1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Checking for overlapping is based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on </a:t>
            </a:r>
            <a:r>
              <a:rPr lang="en-US" sz="1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Journal ISSN </a:t>
            </a: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not </a:t>
            </a:r>
            <a:r>
              <a:rPr lang="en-US" sz="1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title </a:t>
            </a:r>
          </a:p>
          <a:p>
            <a:r>
              <a:rPr lang="en-US" sz="1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(ISSN is unique, Title can be named differently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: The </a:t>
            </a:r>
            <a:r>
              <a:rPr lang="en-US" sz="1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Finite/Indefinite Article</a:t>
            </a:r>
            <a:r>
              <a:rPr lang="en-US" sz="1800" dirty="0">
                <a:solidFill>
                  <a:srgbClr val="00B050"/>
                </a:solidFill>
                <a:latin typeface="Cambria" panose="02040503050406030204" pitchFamily="18" charset="0"/>
              </a:rPr>
              <a:t>, Punctuation </a:t>
            </a:r>
            <a:r>
              <a:rPr lang="en-US" sz="1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marks…)</a:t>
            </a:r>
          </a:p>
          <a:p>
            <a:r>
              <a:rPr lang="en-US" sz="1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We make a query to find all journals from this list which are included in our current collections, through which service and whether they have IF.</a:t>
            </a:r>
            <a:endParaRPr lang="en-US" sz="18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220686" y="60960"/>
            <a:ext cx="165462" cy="5399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1486" y="74331"/>
            <a:ext cx="7932963" cy="41334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Cambria" pitchFamily="18" charset="0"/>
              </a:rPr>
              <a:t>These are the search results:</a:t>
            </a:r>
            <a:endParaRPr lang="en-US" sz="2000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28" y="487671"/>
            <a:ext cx="5500277" cy="4878115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153886" y="5634763"/>
            <a:ext cx="7932963" cy="918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From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23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journals, 9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titles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have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Impact factor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(39.13%)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which is high percentage, and shows great value of collections.</a:t>
            </a:r>
          </a:p>
          <a:p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But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, from that number of journals, 15 titles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are already available in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our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subscriptions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through EBSCO, JSTOR, Hein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Online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, or in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Open Access (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DOAJ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).</a:t>
            </a:r>
          </a:p>
          <a:p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Conclusion: the </a:t>
            </a:r>
            <a:r>
              <a:rPr lang="en-US" sz="1800" dirty="0">
                <a:solidFill>
                  <a:srgbClr val="00B050"/>
                </a:solidFill>
                <a:latin typeface="Cambria" pitchFamily="18" charset="0"/>
              </a:rPr>
              <a:t>overlap is </a:t>
            </a:r>
            <a:r>
              <a:rPr lang="en-US" sz="1800" dirty="0" smtClean="0">
                <a:solidFill>
                  <a:srgbClr val="00B050"/>
                </a:solidFill>
                <a:latin typeface="Cambria" pitchFamily="18" charset="0"/>
              </a:rPr>
              <a:t>too high (65.22%).</a:t>
            </a:r>
            <a:endParaRPr lang="en-US" sz="1800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1096" y="3448588"/>
            <a:ext cx="215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All Journals 29.735</a:t>
            </a:r>
            <a:endParaRPr lang="en-US" dirty="0"/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6649447" y="3992516"/>
            <a:ext cx="209550" cy="2127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48543" y="4463868"/>
            <a:ext cx="194582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6644425" y="3531527"/>
            <a:ext cx="211138" cy="212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274" y="3940617"/>
            <a:ext cx="1563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UCP 23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2225" y="4423963"/>
            <a:ext cx="239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Overlapping 15 (65.22%)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82" y="2856411"/>
            <a:ext cx="3486150" cy="2771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9063" y="4406537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 journals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945" y="3609698"/>
            <a:ext cx="65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UCP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264686">
            <a:off x="3561820" y="3875312"/>
            <a:ext cx="1220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Overlapping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87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3440" y="67373"/>
            <a:ext cx="8117585" cy="70072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When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do we </a:t>
            </a:r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check for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overlap?</a:t>
            </a:r>
            <a:endParaRPr lang="en-US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118157"/>
            <a:ext cx="7499349" cy="3175170"/>
          </a:xfrm>
        </p:spPr>
        <p:txBody>
          <a:bodyPr/>
          <a:lstStyle/>
          <a:p>
            <a:pPr marL="23876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ambria" pitchFamily="18" charset="0"/>
              </a:rPr>
              <a:t>Scenario 2: if we have to cancel some subscriptions because of low usage statistics</a:t>
            </a:r>
          </a:p>
          <a:p>
            <a:pPr marL="238760" indent="0">
              <a:buNone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In the past, </a:t>
            </a:r>
            <a:r>
              <a:rPr lang="en-US" sz="2400" dirty="0">
                <a:solidFill>
                  <a:srgbClr val="00B050"/>
                </a:solidFill>
                <a:latin typeface="Cambria" pitchFamily="18" charset="0"/>
              </a:rPr>
              <a:t>w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e had a subscription to </a:t>
            </a:r>
            <a:r>
              <a:rPr lang="en-US" sz="2400" dirty="0" err="1" smtClean="0">
                <a:solidFill>
                  <a:srgbClr val="00B050"/>
                </a:solidFill>
                <a:latin typeface="Cambria" pitchFamily="18" charset="0"/>
              </a:rPr>
              <a:t>eBrary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e-books; from 84.430 books our users used only 7.654 titles. We decided to change the collection and subscribe EBSCO e-books instead. We checked overlap and received these results:</a:t>
            </a:r>
          </a:p>
          <a:p>
            <a:pPr marL="238760" indent="0">
              <a:buNone/>
            </a:pPr>
            <a:endParaRPr lang="en-US" sz="2400" dirty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Overlap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54.83%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EBSCO had more titles, and more unique titles – not included in </a:t>
            </a:r>
            <a:r>
              <a:rPr lang="en-US" sz="2400" dirty="0" err="1" smtClean="0">
                <a:solidFill>
                  <a:srgbClr val="00B050"/>
                </a:solidFill>
                <a:latin typeface="Cambria" pitchFamily="18" charset="0"/>
              </a:rPr>
              <a:t>eBrary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(or other available collections)</a:t>
            </a:r>
            <a:endParaRPr lang="en-US" sz="2400" dirty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2" y="4458789"/>
            <a:ext cx="4562037" cy="875211"/>
          </a:xfrm>
          <a:prstGeom prst="rect">
            <a:avLst/>
          </a:prstGeom>
          <a:ln w="28575">
            <a:solidFill>
              <a:srgbClr val="00C057"/>
            </a:solidFill>
          </a:ln>
        </p:spPr>
      </p:pic>
    </p:spTree>
    <p:extLst>
      <p:ext uri="{BB962C8B-B14F-4D97-AF65-F5344CB8AC3E}">
        <p14:creationId xmlns:p14="http://schemas.microsoft.com/office/powerpoint/2010/main" val="2553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When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do we </a:t>
            </a:r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check for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overlap?</a:t>
            </a:r>
            <a:endParaRPr lang="en-US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619794"/>
            <a:ext cx="7499349" cy="3444237"/>
          </a:xfrm>
        </p:spPr>
        <p:txBody>
          <a:bodyPr/>
          <a:lstStyle/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We do the same also when we must cancel some subscriptions because of lack of money.</a:t>
            </a:r>
          </a:p>
          <a:p>
            <a:pPr marL="238760" indent="0">
              <a:buNone/>
            </a:pPr>
            <a:endParaRPr lang="en-US" sz="2400" dirty="0" smtClean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We had EBSCO and </a:t>
            </a:r>
            <a:r>
              <a:rPr lang="en-US" sz="2400" dirty="0" err="1" smtClean="0">
                <a:solidFill>
                  <a:srgbClr val="00C057"/>
                </a:solidFill>
                <a:latin typeface="Cambria" pitchFamily="18" charset="0"/>
              </a:rPr>
              <a:t>ProQuest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 Journals, we checked overlap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.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C057"/>
                </a:solidFill>
                <a:latin typeface="Cambria" pitchFamily="18" charset="0"/>
              </a:rPr>
              <a:t>ProQuest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 had the higher overlap percentage, so and we cancelled that subscription.</a:t>
            </a: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The majority of ProQuest Journals were already covered by EBSCO, </a:t>
            </a:r>
            <a:r>
              <a:rPr lang="en-US" sz="2400" dirty="0" err="1" smtClean="0">
                <a:solidFill>
                  <a:srgbClr val="00C057"/>
                </a:solidFill>
                <a:latin typeface="Cambria" pitchFamily="18" charset="0"/>
              </a:rPr>
              <a:t>HighWire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, Free Medical Journals, Open Access</a:t>
            </a:r>
            <a:endParaRPr lang="en-US" sz="2400" dirty="0">
              <a:solidFill>
                <a:srgbClr val="00C057"/>
              </a:solidFill>
              <a:latin typeface="Cambria" pitchFamily="18" charset="0"/>
            </a:endParaRPr>
          </a:p>
        </p:txBody>
      </p:sp>
      <p:pic>
        <p:nvPicPr>
          <p:cNvPr id="4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20000">
            <a:off x="1259105" y="5511732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42837">
            <a:off x="6806665" y="5261738"/>
            <a:ext cx="1790699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When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do we </a:t>
            </a:r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check for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overlap?</a:t>
            </a:r>
            <a:endParaRPr lang="en-US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118156"/>
            <a:ext cx="7499349" cy="5355796"/>
          </a:xfrm>
        </p:spPr>
        <p:txBody>
          <a:bodyPr/>
          <a:lstStyle/>
          <a:p>
            <a:pPr marL="238760" indent="0">
              <a:buNone/>
            </a:pPr>
            <a:endParaRPr lang="en-US" sz="2400" dirty="0" smtClean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 smtClean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It is of a great importance to have a valuable collection and to provide access to the most relevant literature, that’s why we check for overlap with journal titles which have Impact Factor.</a:t>
            </a:r>
          </a:p>
          <a:p>
            <a:pPr marL="238760" indent="0">
              <a:buNone/>
            </a:pPr>
            <a:endParaRPr lang="en-US" sz="2400" dirty="0" smtClean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 smtClean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That means that we provide our users access to the world’s  most influential literature.</a:t>
            </a:r>
            <a:endParaRPr lang="en-US" sz="2400" dirty="0">
              <a:solidFill>
                <a:srgbClr val="00C057"/>
              </a:solidFill>
              <a:latin typeface="Cambria" pitchFamily="18" charset="0"/>
            </a:endParaRPr>
          </a:p>
        </p:txBody>
      </p:sp>
      <p:pic>
        <p:nvPicPr>
          <p:cNvPr id="7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454" y="1180218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1" y="3718560"/>
            <a:ext cx="4529131" cy="1197673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</p:spTree>
    <p:extLst>
      <p:ext uri="{BB962C8B-B14F-4D97-AF65-F5344CB8AC3E}">
        <p14:creationId xmlns:p14="http://schemas.microsoft.com/office/powerpoint/2010/main" val="21363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Cambria" pitchFamily="18" charset="0"/>
              </a:rPr>
              <a:t>When </a:t>
            </a:r>
            <a:r>
              <a:rPr lang="en-US" sz="4000" dirty="0" smtClean="0">
                <a:solidFill>
                  <a:srgbClr val="00B050"/>
                </a:solidFill>
                <a:latin typeface="Cambria" pitchFamily="18" charset="0"/>
              </a:rPr>
              <a:t>do we </a:t>
            </a:r>
            <a:r>
              <a:rPr lang="en-US" sz="4000" dirty="0">
                <a:solidFill>
                  <a:srgbClr val="00B050"/>
                </a:solidFill>
                <a:latin typeface="Cambria" pitchFamily="18" charset="0"/>
              </a:rPr>
              <a:t>check for </a:t>
            </a:r>
            <a:r>
              <a:rPr lang="en-US" sz="4000" dirty="0" smtClean="0">
                <a:solidFill>
                  <a:srgbClr val="00B050"/>
                </a:solidFill>
                <a:latin typeface="Cambria" pitchFamily="18" charset="0"/>
              </a:rPr>
              <a:t>overlap?</a:t>
            </a:r>
            <a:endParaRPr lang="en-US" sz="40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550126"/>
            <a:ext cx="7499349" cy="4119154"/>
          </a:xfrm>
        </p:spPr>
        <p:txBody>
          <a:bodyPr/>
          <a:lstStyle/>
          <a:p>
            <a:pPr marL="238760" indent="0">
              <a:buNone/>
            </a:pPr>
            <a:r>
              <a:rPr lang="en-US" sz="2400" b="1" dirty="0" smtClean="0">
                <a:solidFill>
                  <a:srgbClr val="00C057"/>
                </a:solidFill>
                <a:latin typeface="Cambria" pitchFamily="18" charset="0"/>
              </a:rPr>
              <a:t>Scenario 3: When </a:t>
            </a:r>
            <a:r>
              <a:rPr lang="en-US" sz="2400" b="1" dirty="0">
                <a:solidFill>
                  <a:srgbClr val="00C057"/>
                </a:solidFill>
                <a:latin typeface="Cambria" pitchFamily="18" charset="0"/>
              </a:rPr>
              <a:t>we prepare </a:t>
            </a:r>
            <a:r>
              <a:rPr lang="en-US" sz="2400" b="1" dirty="0" smtClean="0">
                <a:solidFill>
                  <a:srgbClr val="00C057"/>
                </a:solidFill>
                <a:latin typeface="Cambria" pitchFamily="18" charset="0"/>
              </a:rPr>
              <a:t>statistical </a:t>
            </a:r>
            <a:r>
              <a:rPr lang="en-US" sz="2400" b="1" dirty="0">
                <a:solidFill>
                  <a:srgbClr val="00C057"/>
                </a:solidFill>
                <a:latin typeface="Cambria" pitchFamily="18" charset="0"/>
              </a:rPr>
              <a:t>data for </a:t>
            </a:r>
            <a:r>
              <a:rPr lang="en-US" sz="2400" b="1" dirty="0" smtClean="0">
                <a:solidFill>
                  <a:srgbClr val="00C057"/>
                </a:solidFill>
                <a:latin typeface="Cambria" pitchFamily="18" charset="0"/>
              </a:rPr>
              <a:t>our funders, the Ministry of Science.</a:t>
            </a: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Criteria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for making decision whether we will renew some subscription or not - for every service/publisher we present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the following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data: how many journals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are available (for aggregators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- how many unique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journals),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how many of them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have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IF, how many articles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Serbian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authors published with that publisher, how many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downloads we had in a previous year, and the </a:t>
            </a:r>
            <a:r>
              <a:rPr lang="en-US" sz="2400" dirty="0">
                <a:solidFill>
                  <a:srgbClr val="00C057"/>
                </a:solidFill>
                <a:latin typeface="Cambria" pitchFamily="18" charset="0"/>
              </a:rPr>
              <a:t>price per </a:t>
            </a:r>
            <a:r>
              <a:rPr lang="en-US" sz="2400" dirty="0" smtClean="0">
                <a:solidFill>
                  <a:srgbClr val="00C057"/>
                </a:solidFill>
                <a:latin typeface="Cambria" pitchFamily="18" charset="0"/>
              </a:rPr>
              <a:t>article</a:t>
            </a:r>
            <a:endParaRPr lang="en-US" sz="2400" dirty="0">
              <a:solidFill>
                <a:srgbClr val="00C057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4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20000">
            <a:off x="1259104" y="5624194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42837">
            <a:off x="6806665" y="5261738"/>
            <a:ext cx="1790699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4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20000">
            <a:off x="1289050" y="5197474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42837">
            <a:off x="6806665" y="5261738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02971"/>
            <a:ext cx="7817555" cy="1558839"/>
          </a:xfrm>
          <a:prstGeom prst="rect">
            <a:avLst/>
          </a:prstGeom>
          <a:ln w="28575">
            <a:solidFill>
              <a:srgbClr val="00C057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60" y="191590"/>
            <a:ext cx="4981575" cy="5895975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70" y="398030"/>
            <a:ext cx="5286989" cy="6194755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65" y="600893"/>
            <a:ext cx="5218681" cy="6270509"/>
          </a:xfrm>
          <a:prstGeom prst="rect">
            <a:avLst/>
          </a:prstGeom>
          <a:ln w="19050">
            <a:solidFill>
              <a:srgbClr val="00C057"/>
            </a:solidFill>
          </a:ln>
        </p:spPr>
      </p:pic>
    </p:spTree>
    <p:extLst>
      <p:ext uri="{BB962C8B-B14F-4D97-AF65-F5344CB8AC3E}">
        <p14:creationId xmlns:p14="http://schemas.microsoft.com/office/powerpoint/2010/main" val="24554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73" y="1297024"/>
            <a:ext cx="6868484" cy="4715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063" y="4406537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 journals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979226">
            <a:off x="3187337" y="3056706"/>
            <a:ext cx="8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EBSCO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174" y="3914499"/>
            <a:ext cx="8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JSTOR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In this webinar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Brief presentation of </a:t>
            </a:r>
            <a:r>
              <a:rPr lang="en-US" dirty="0" err="1" smtClean="0">
                <a:solidFill>
                  <a:srgbClr val="00C057"/>
                </a:solidFill>
                <a:latin typeface="Cambria" panose="02040503050406030204" pitchFamily="18" charset="0"/>
              </a:rPr>
              <a:t>KoBSON’s</a:t>
            </a: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 database of subscribed e-resource content, and </a:t>
            </a:r>
            <a:r>
              <a:rPr lang="en-US" b="1" dirty="0" smtClean="0">
                <a:solidFill>
                  <a:srgbClr val="00C057"/>
                </a:solidFill>
                <a:latin typeface="Cambria" panose="02040503050406030204" pitchFamily="18" charset="0"/>
              </a:rPr>
              <a:t>how</a:t>
            </a: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 we can search it for content overlap</a:t>
            </a:r>
          </a:p>
          <a:p>
            <a:pPr marL="238760" indent="0">
              <a:buClr>
                <a:srgbClr val="002060"/>
              </a:buClr>
              <a:buNone/>
            </a:pPr>
            <a:endParaRPr lang="en-US" dirty="0" smtClean="0">
              <a:solidFill>
                <a:srgbClr val="00C057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Discussion of different scenarios of </a:t>
            </a:r>
            <a:r>
              <a:rPr lang="en-US" b="1" dirty="0" smtClean="0">
                <a:solidFill>
                  <a:srgbClr val="00C057"/>
                </a:solidFill>
                <a:latin typeface="Cambria" panose="02040503050406030204" pitchFamily="18" charset="0"/>
              </a:rPr>
              <a:t>when</a:t>
            </a: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 we check for content overlap between e-resources collections: when considering new content, renewals,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476206" y="2168434"/>
            <a:ext cx="4293325" cy="19507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Thank you for your attention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b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Questions?</a:t>
            </a:r>
            <a:endParaRPr sz="2400" b="0" i="0" u="none" strike="noStrike" cap="none" dirty="0">
              <a:solidFill>
                <a:srgbClr val="00B050"/>
              </a:solidFill>
              <a:latin typeface="Cambria" panose="02040503050406030204" pitchFamily="18" charset="0"/>
              <a:sym typeface="Cabin"/>
            </a:endParaRPr>
          </a:p>
        </p:txBody>
      </p:sp>
      <p:sp>
        <p:nvSpPr>
          <p:cNvPr id="4" name="Shape 396"/>
          <p:cNvSpPr txBox="1"/>
          <p:nvPr/>
        </p:nvSpPr>
        <p:spPr>
          <a:xfrm>
            <a:off x="1219200" y="5638800"/>
            <a:ext cx="7772400" cy="708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966"/>
              </a:buClr>
              <a:buSzPct val="25000"/>
              <a:buFont typeface="Cambria"/>
              <a:buNone/>
            </a:pPr>
            <a:r>
              <a:rPr lang="en-US" sz="2000" b="0" i="0" u="none" dirty="0" smtClean="0">
                <a:solidFill>
                  <a:srgbClr val="00C966"/>
                </a:solidFill>
                <a:latin typeface="Cambria"/>
                <a:ea typeface="Cambria"/>
                <a:cs typeface="Cambria"/>
                <a:sym typeface="Cambria"/>
              </a:rPr>
              <a:t>Website: </a:t>
            </a:r>
            <a:r>
              <a:rPr lang="en-US" sz="2000" b="0" i="0" u="none" dirty="0">
                <a:solidFill>
                  <a:srgbClr val="00C966"/>
                </a:solidFill>
                <a:latin typeface="Cambria"/>
                <a:ea typeface="Cambria"/>
                <a:cs typeface="Cambria"/>
                <a:sym typeface="Cambria"/>
              </a:rPr>
              <a:t>www.kobson.nb.rs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966"/>
              </a:buClr>
              <a:buSzPct val="25000"/>
              <a:buFont typeface="Cambria"/>
              <a:buNone/>
            </a:pPr>
            <a:r>
              <a:rPr lang="en-US" sz="2000" b="0" i="0" u="none" dirty="0">
                <a:solidFill>
                  <a:srgbClr val="00C966"/>
                </a:solidFill>
                <a:latin typeface="Cambria"/>
                <a:ea typeface="Cambria"/>
                <a:cs typeface="Cambria"/>
                <a:sym typeface="Cambria"/>
              </a:rPr>
              <a:t>E-mail: </a:t>
            </a:r>
            <a:r>
              <a:rPr lang="en-US" sz="2000" b="0" i="0" u="none" dirty="0" smtClean="0">
                <a:solidFill>
                  <a:srgbClr val="00C966"/>
                </a:solidFill>
                <a:latin typeface="Cambria"/>
                <a:ea typeface="Cambria"/>
                <a:cs typeface="Cambria"/>
                <a:sym typeface="Cambria"/>
              </a:rPr>
              <a:t>Tatjana.timotijevic@nb.rs</a:t>
            </a:r>
            <a:endParaRPr lang="en-US" sz="2000" b="0" i="0" u="none" dirty="0">
              <a:solidFill>
                <a:srgbClr val="00C9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31" y="1754777"/>
            <a:ext cx="3114675" cy="3124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Cambria" pitchFamily="18" charset="0"/>
              </a:rPr>
              <a:t>You can also follow us 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35100" y="2688116"/>
            <a:ext cx="7499349" cy="2478795"/>
          </a:xfrm>
        </p:spPr>
        <p:txBody>
          <a:bodyPr/>
          <a:lstStyle/>
          <a:p>
            <a:r>
              <a:rPr lang="x-none" sz="2000" dirty="0" smtClean="0">
                <a:solidFill>
                  <a:srgbClr val="00B050"/>
                </a:solidFill>
              </a:rPr>
              <a:t>Facebook </a:t>
            </a:r>
            <a:r>
              <a:rPr lang="x-none" sz="20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92D050"/>
                </a:solidFill>
                <a:sym typeface="Wingdings" pitchFamily="2" charset="2"/>
                <a:hlinkClick r:id="rId2"/>
              </a:rPr>
              <a:t>https://www.facebook.com/KoBSON-298844590828/</a:t>
            </a:r>
            <a:r>
              <a:rPr lang="x-none" sz="2000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endParaRPr lang="x-none" sz="2000" dirty="0" smtClean="0">
              <a:solidFill>
                <a:srgbClr val="92D050"/>
              </a:solidFill>
            </a:endParaRPr>
          </a:p>
          <a:p>
            <a:r>
              <a:rPr lang="x-none" sz="2000" dirty="0" smtClean="0">
                <a:solidFill>
                  <a:srgbClr val="00B050"/>
                </a:solidFill>
              </a:rPr>
              <a:t>Twitter </a:t>
            </a:r>
            <a:r>
              <a:rPr lang="x-none" sz="200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92D050"/>
                </a:solidFill>
                <a:sym typeface="Wingdings" pitchFamily="2" charset="2"/>
                <a:hlinkClick r:id="rId3"/>
              </a:rPr>
              <a:t>https://twitter.com/kobson_twitty?lang=en</a:t>
            </a:r>
            <a:endParaRPr lang="x-none" sz="2000" dirty="0" smtClean="0">
              <a:solidFill>
                <a:srgbClr val="92D050"/>
              </a:solidFill>
              <a:sym typeface="Wingdings" pitchFamily="2" charset="2"/>
            </a:endParaRPr>
          </a:p>
        </p:txBody>
      </p:sp>
      <p:pic>
        <p:nvPicPr>
          <p:cNvPr id="6" name="Shape 376" descr="Kisobrancic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0000">
            <a:off x="1289050" y="5197474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66" descr="Kisobrancic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40000">
            <a:off x="7083424" y="5210175"/>
            <a:ext cx="17907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993" y="56914"/>
            <a:ext cx="8255180" cy="1143000"/>
          </a:xfrm>
        </p:spPr>
        <p:txBody>
          <a:bodyPr/>
          <a:lstStyle/>
          <a:p>
            <a:r>
              <a:rPr lang="en-US" sz="3800" dirty="0" err="1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KobSON’s</a:t>
            </a:r>
            <a:r>
              <a:rPr lang="en-US" sz="3800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database </a:t>
            </a:r>
            <a:r>
              <a:rPr lang="en-US" sz="3800" dirty="0" smtClean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[</a:t>
            </a:r>
            <a:r>
              <a:rPr lang="en-US" sz="3800" dirty="0" err="1" smtClean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Ele</a:t>
            </a:r>
            <a:r>
              <a:rPr lang="sr-Latn-RS" sz="3800" dirty="0" smtClean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Čas - EleJour</a:t>
            </a:r>
            <a:r>
              <a:rPr lang="en-US" sz="3800" dirty="0" smtClean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]</a:t>
            </a:r>
            <a:endParaRPr lang="en-US" sz="3800" dirty="0">
              <a:solidFill>
                <a:srgbClr val="00C05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The database was built in 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2002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by </a:t>
            </a:r>
            <a:r>
              <a:rPr lang="en-US" sz="2800" dirty="0" err="1" smtClean="0">
                <a:solidFill>
                  <a:srgbClr val="00C057"/>
                </a:solidFill>
                <a:latin typeface="Cambria" panose="02040503050406030204" pitchFamily="18" charset="0"/>
              </a:rPr>
              <a:t>KoBSON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IT colleagues</a:t>
            </a:r>
          </a:p>
          <a:p>
            <a:pPr>
              <a:buClr>
                <a:srgbClr val="002060"/>
              </a:buClr>
            </a:pP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It is made on SQL server (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currently 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2014 version). It consists of </a:t>
            </a:r>
            <a:r>
              <a:rPr lang="en-US" sz="2800" smtClean="0">
                <a:solidFill>
                  <a:srgbClr val="00C057"/>
                </a:solidFill>
                <a:latin typeface="Cambria" panose="02040503050406030204" pitchFamily="18" charset="0"/>
              </a:rPr>
              <a:t>a </a:t>
            </a:r>
            <a:r>
              <a:rPr lang="sr-Latn-RS" sz="2800" smtClean="0">
                <a:solidFill>
                  <a:srgbClr val="00C057"/>
                </a:solidFill>
                <a:latin typeface="Cambria" panose="02040503050406030204" pitchFamily="18" charset="0"/>
              </a:rPr>
              <a:t>lot 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of related tables (for example 3 tables for E-journals, 3 for e-books and 3 for Impact Factor).</a:t>
            </a:r>
          </a:p>
          <a:p>
            <a:pPr>
              <a:buClr>
                <a:srgbClr val="002060"/>
              </a:buClr>
            </a:pP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W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e import Excel spreadsheets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or Access table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received from publishers 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(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with their list of titles</a:t>
            </a:r>
            <a:r>
              <a:rPr lang="sr-Latn-R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) into our SQL server. Then we make a query based on different needs and purposes.</a:t>
            </a:r>
            <a:r>
              <a:rPr lang="en-US" sz="28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3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09" y="-21455"/>
            <a:ext cx="7872547" cy="1143000"/>
          </a:xfrm>
        </p:spPr>
        <p:txBody>
          <a:bodyPr/>
          <a:lstStyle/>
          <a:p>
            <a:r>
              <a:rPr lang="en-US" sz="3800" dirty="0" err="1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KobSON’s</a:t>
            </a:r>
            <a:r>
              <a:rPr lang="en-US" sz="38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database </a:t>
            </a:r>
            <a:r>
              <a:rPr lang="en-US" sz="3800" dirty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[</a:t>
            </a:r>
            <a:r>
              <a:rPr lang="en-US" sz="3800" dirty="0" err="1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Ele</a:t>
            </a:r>
            <a:r>
              <a:rPr lang="sr-Latn-RS" sz="3800" dirty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Čas -</a:t>
            </a:r>
            <a:r>
              <a:rPr lang="sr-Latn-RS" sz="3800" dirty="0" smtClean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EleJour</a:t>
            </a:r>
            <a:r>
              <a:rPr lang="en-US" sz="3800" dirty="0">
                <a:solidFill>
                  <a:srgbClr val="00C057"/>
                </a:solidFill>
                <a:latin typeface="Cambria"/>
                <a:ea typeface="Cambria"/>
                <a:cs typeface="Cambria"/>
                <a:sym typeface="Cambria"/>
              </a:rPr>
              <a:t>]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</a:rPr>
              <a:t>For every journal we have information whether that journal has Impact Factor (IF) or not, whether it is available through some of subscribed publishers/vendors or not. </a:t>
            </a:r>
            <a:endParaRPr lang="sr-Latn-RS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238760" indent="0">
              <a:buClr>
                <a:srgbClr val="002060"/>
              </a:buClr>
              <a:buNone/>
            </a:pPr>
            <a:endParaRPr lang="sr-Latn-RS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C057"/>
                </a:solidFill>
                <a:latin typeface="Cambria" panose="02040503050406030204" pitchFamily="18" charset="0"/>
              </a:rPr>
              <a:t>Let’s </a:t>
            </a:r>
            <a:r>
              <a:rPr lang="en-US" dirty="0">
                <a:solidFill>
                  <a:srgbClr val="00C057"/>
                </a:solidFill>
                <a:latin typeface="Cambria" panose="02040503050406030204" pitchFamily="18" charset="0"/>
              </a:rPr>
              <a:t>take a look…</a:t>
            </a:r>
            <a:endParaRPr lang="en-US" dirty="0">
              <a:solidFill>
                <a:srgbClr val="FF0000"/>
              </a:solidFill>
            </a:endParaRPr>
          </a:p>
          <a:p>
            <a:pPr marL="2387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09600" y="2133600"/>
            <a:ext cx="8534399" cy="3241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966"/>
              </a:buClr>
              <a:buSzPct val="25000"/>
              <a:buFont typeface="Comic Sans MS"/>
              <a:buNone/>
            </a:pPr>
            <a: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6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31817" y="165466"/>
            <a:ext cx="8212181" cy="10624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r>
              <a:rPr lang="en-US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Journal search on </a:t>
            </a:r>
            <a:r>
              <a:rPr lang="en-US" dirty="0" err="1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KoBSON</a:t>
            </a:r>
            <a:r>
              <a:rPr lang="en-US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webpage:</a:t>
            </a:r>
            <a:endParaRPr lang="en-US" sz="4300" b="0" i="0" u="none" strike="noStrike" cap="none" dirty="0">
              <a:solidFill>
                <a:srgbClr val="00B05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18" y="1436915"/>
            <a:ext cx="7501778" cy="501159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168434" y="2368731"/>
            <a:ext cx="191589" cy="63572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338252" y="3182985"/>
            <a:ext cx="191589" cy="63572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09600" y="2133600"/>
            <a:ext cx="8534399" cy="3241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966"/>
              </a:buClr>
              <a:buSzPct val="25000"/>
              <a:buFont typeface="Comic Sans MS"/>
              <a:buNone/>
            </a:pPr>
            <a: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6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31817" y="0"/>
            <a:ext cx="8212181" cy="10624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r>
              <a:rPr lang="en-US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Journal search on </a:t>
            </a:r>
            <a:r>
              <a:rPr lang="en-US" dirty="0" err="1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KoBSON</a:t>
            </a:r>
            <a:r>
              <a:rPr lang="en-US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webpage:</a:t>
            </a:r>
            <a:endParaRPr lang="en-US" sz="4300" b="0" i="0" u="none" strike="noStrike" cap="none" dirty="0">
              <a:solidFill>
                <a:srgbClr val="00B05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1287732"/>
            <a:ext cx="6714307" cy="538661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953" y="1659454"/>
            <a:ext cx="6684603" cy="501489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Right Arrow 1"/>
          <p:cNvSpPr/>
          <p:nvPr/>
        </p:nvSpPr>
        <p:spPr>
          <a:xfrm>
            <a:off x="5738949" y="3640180"/>
            <a:ext cx="661851" cy="1567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609600" y="2133600"/>
            <a:ext cx="8534399" cy="3241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966"/>
              </a:buClr>
              <a:buSzPct val="25000"/>
              <a:buFont typeface="Comic Sans MS"/>
              <a:buNone/>
            </a:pPr>
            <a: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0" i="0" u="none" dirty="0">
                <a:solidFill>
                  <a:srgbClr val="00C9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4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6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rgbClr val="00C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35100" y="117875"/>
            <a:ext cx="7499349" cy="5723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549"/>
              </a:buClr>
              <a:buSzPct val="25000"/>
              <a:buFont typeface="Cambria"/>
              <a:buNone/>
            </a:pPr>
            <a:r>
              <a:rPr lang="en-US" sz="4300" b="0" i="0" u="none" strike="noStrike" cap="none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What is in the back end?</a:t>
            </a:r>
            <a:endParaRPr lang="en-US" sz="4300" b="0" i="0" u="none" strike="noStrike" cap="none" dirty="0">
              <a:solidFill>
                <a:srgbClr val="00B05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51582" y="1230085"/>
            <a:ext cx="2670109" cy="1049294"/>
          </a:xfrm>
        </p:spPr>
        <p:txBody>
          <a:bodyPr/>
          <a:lstStyle/>
          <a:p>
            <a:pPr marL="238760" indent="0">
              <a:buNone/>
            </a:pPr>
            <a:r>
              <a:rPr lang="en-US" sz="24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Journal title lists with detailed information (ISSN, abbreviated title, language, frequency…), data about its publisher, links, Impact Factor (IF) and JCR</a:t>
            </a:r>
            <a:r>
              <a:rPr lang="sr-Latn-RS" sz="2400" dirty="0" smtClean="0">
                <a:solidFill>
                  <a:srgbClr val="00C057"/>
                </a:solidFill>
                <a:latin typeface="Cambria" panose="02040503050406030204" pitchFamily="18" charset="0"/>
              </a:rPr>
              <a:t/>
            </a:r>
            <a:br>
              <a:rPr lang="sr-Latn-RS" sz="2400" dirty="0" smtClean="0">
                <a:solidFill>
                  <a:srgbClr val="00C057"/>
                </a:solidFill>
                <a:latin typeface="Cambria" panose="02040503050406030204" pitchFamily="18" charset="0"/>
              </a:rPr>
            </a:br>
            <a:r>
              <a:rPr lang="sr-Latn-RS" sz="24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(Journal Citation Report)</a:t>
            </a:r>
            <a:r>
              <a:rPr lang="en-US" sz="2400" dirty="0" smtClean="0">
                <a:solidFill>
                  <a:srgbClr val="00C057"/>
                </a:solidFill>
                <a:latin typeface="Cambria" panose="02040503050406030204" pitchFamily="18" charset="0"/>
              </a:rPr>
              <a:t>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54" y="1230085"/>
            <a:ext cx="4836199" cy="537411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940875">
            <a:off x="2884407" y="2164902"/>
            <a:ext cx="810502" cy="129479"/>
          </a:xfrm>
          <a:prstGeom prst="rightArrow">
            <a:avLst/>
          </a:prstGeom>
          <a:solidFill>
            <a:srgbClr val="00C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940875">
            <a:off x="3036807" y="3597464"/>
            <a:ext cx="810502" cy="129479"/>
          </a:xfrm>
          <a:prstGeom prst="rightArrow">
            <a:avLst/>
          </a:prstGeom>
          <a:solidFill>
            <a:srgbClr val="00C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940875">
            <a:off x="3459174" y="4472674"/>
            <a:ext cx="810502" cy="129479"/>
          </a:xfrm>
          <a:prstGeom prst="rightArrow">
            <a:avLst/>
          </a:prstGeom>
          <a:solidFill>
            <a:srgbClr val="00C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940875">
            <a:off x="3611574" y="5339180"/>
            <a:ext cx="810502" cy="129479"/>
          </a:xfrm>
          <a:prstGeom prst="rightArrow">
            <a:avLst/>
          </a:prstGeom>
          <a:solidFill>
            <a:srgbClr val="00C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100" y="-38878"/>
            <a:ext cx="7499349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What is in the back end?</a:t>
            </a:r>
            <a:endParaRPr lang="en-US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6374" y="636362"/>
            <a:ext cx="7915186" cy="975353"/>
          </a:xfrm>
        </p:spPr>
        <p:txBody>
          <a:bodyPr/>
          <a:lstStyle/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1200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0" y="987778"/>
            <a:ext cx="8926554" cy="5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When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do we </a:t>
            </a:r>
            <a:r>
              <a:rPr lang="en-US" dirty="0">
                <a:solidFill>
                  <a:srgbClr val="00B050"/>
                </a:solidFill>
                <a:latin typeface="Cambria" pitchFamily="18" charset="0"/>
              </a:rPr>
              <a:t>check for </a:t>
            </a:r>
            <a:r>
              <a:rPr lang="en-US" dirty="0" smtClean="0">
                <a:solidFill>
                  <a:srgbClr val="00B050"/>
                </a:solidFill>
                <a:latin typeface="Cambria" pitchFamily="18" charset="0"/>
              </a:rPr>
              <a:t>overlap?</a:t>
            </a:r>
            <a:endParaRPr lang="en-US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35100" y="1724297"/>
            <a:ext cx="7499349" cy="3339734"/>
          </a:xfrm>
        </p:spPr>
        <p:txBody>
          <a:bodyPr/>
          <a:lstStyle/>
          <a:p>
            <a:pPr marL="238760" indent="0">
              <a:buNone/>
            </a:pPr>
            <a:endParaRPr lang="en-US" sz="2400" dirty="0" smtClean="0">
              <a:solidFill>
                <a:srgbClr val="92D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ambria" pitchFamily="18" charset="0"/>
              </a:rPr>
              <a:t>Scenario 1: When we get an offer from a publisher for new content. </a:t>
            </a:r>
          </a:p>
          <a:p>
            <a:pPr marL="238760" indent="0">
              <a:buNone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For example: </a:t>
            </a:r>
            <a:r>
              <a:rPr lang="en-US" sz="2400" dirty="0">
                <a:solidFill>
                  <a:srgbClr val="00B050"/>
                </a:solidFill>
                <a:latin typeface="Cambria" pitchFamily="18" charset="0"/>
              </a:rPr>
              <a:t>University of California Press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Journals (23 titles) </a:t>
            </a:r>
            <a:endParaRPr lang="en-US" sz="2400" dirty="0">
              <a:solidFill>
                <a:srgbClr val="00B050"/>
              </a:solidFill>
              <a:latin typeface="Cambria" pitchFamily="18" charset="0"/>
            </a:endParaRPr>
          </a:p>
          <a:p>
            <a:pPr marL="238760" indent="0">
              <a:buNone/>
            </a:pPr>
            <a:endParaRPr lang="en-US" sz="2400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4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20000">
            <a:off x="1289050" y="5197474"/>
            <a:ext cx="17906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5" descr="Kisobrancici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42837">
            <a:off x="6806665" y="5261738"/>
            <a:ext cx="1790699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749</Words>
  <Application>Microsoft Office PowerPoint</Application>
  <PresentationFormat>On-screen Show (4:3)</PresentationFormat>
  <Paragraphs>101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Verdana</vt:lpstr>
      <vt:lpstr>Cambria</vt:lpstr>
      <vt:lpstr>Wingdings</vt:lpstr>
      <vt:lpstr>Comic Sans MS</vt:lpstr>
      <vt:lpstr>Arial</vt:lpstr>
      <vt:lpstr>Cabin</vt:lpstr>
      <vt:lpstr>Noto Sans Symbols</vt:lpstr>
      <vt:lpstr>1_Solstice</vt:lpstr>
      <vt:lpstr>Solstice</vt:lpstr>
      <vt:lpstr>      </vt:lpstr>
      <vt:lpstr>In this webinar</vt:lpstr>
      <vt:lpstr>KobSON’s database [EleČas - EleJour]</vt:lpstr>
      <vt:lpstr>KobSON’s database [EleČas -EleJour]</vt:lpstr>
      <vt:lpstr>Journal search on KoBSON webpage:</vt:lpstr>
      <vt:lpstr>Journal search on KoBSON webpage:</vt:lpstr>
      <vt:lpstr>What is in the back end?</vt:lpstr>
      <vt:lpstr>What is in the back end?</vt:lpstr>
      <vt:lpstr>When do we check for overlap?</vt:lpstr>
      <vt:lpstr>PowerPoint Presentation</vt:lpstr>
      <vt:lpstr>These are the search results:</vt:lpstr>
      <vt:lpstr>PowerPoint Presentation</vt:lpstr>
      <vt:lpstr>When do we check for overlap?</vt:lpstr>
      <vt:lpstr>When do we check for overlap?</vt:lpstr>
      <vt:lpstr>When do we check for overlap?</vt:lpstr>
      <vt:lpstr>When do we check for overlap?</vt:lpstr>
      <vt:lpstr>PowerPoint Presentation</vt:lpstr>
      <vt:lpstr>PowerPoint Presentation</vt:lpstr>
      <vt:lpstr>PowerPoint Presentation</vt:lpstr>
      <vt:lpstr>Thank you for your attention  Questions?</vt:lpstr>
      <vt:lpstr>You can also follow us 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Katarina Peric</dc:creator>
  <cp:lastModifiedBy>Tatjana Timotijevic</cp:lastModifiedBy>
  <cp:revision>165</cp:revision>
  <cp:lastPrinted>2017-12-05T08:44:30Z</cp:lastPrinted>
  <dcterms:modified xsi:type="dcterms:W3CDTF">2017-12-06T08:46:26Z</dcterms:modified>
</cp:coreProperties>
</file>