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2" r:id="rId2"/>
    <p:sldMasterId id="2147483832" r:id="rId3"/>
    <p:sldMasterId id="2147483839" r:id="rId4"/>
    <p:sldMasterId id="2147483846" r:id="rId5"/>
    <p:sldMasterId id="2147483866" r:id="rId6"/>
    <p:sldMasterId id="2147483880" r:id="rId7"/>
    <p:sldMasterId id="2147483899" r:id="rId8"/>
    <p:sldMasterId id="2147483919" r:id="rId9"/>
    <p:sldMasterId id="2147483926" r:id="rId10"/>
    <p:sldMasterId id="2147483954" r:id="rId11"/>
  </p:sldMasterIdLst>
  <p:notesMasterIdLst>
    <p:notesMasterId r:id="rId34"/>
  </p:notesMasterIdLst>
  <p:handoutMasterIdLst>
    <p:handoutMasterId r:id="rId35"/>
  </p:handoutMasterIdLst>
  <p:sldIdLst>
    <p:sldId id="632" r:id="rId12"/>
    <p:sldId id="542" r:id="rId13"/>
    <p:sldId id="422" r:id="rId14"/>
    <p:sldId id="683" r:id="rId15"/>
    <p:sldId id="682" r:id="rId16"/>
    <p:sldId id="691" r:id="rId17"/>
    <p:sldId id="692" r:id="rId18"/>
    <p:sldId id="716" r:id="rId19"/>
    <p:sldId id="693" r:id="rId20"/>
    <p:sldId id="684" r:id="rId21"/>
    <p:sldId id="685" r:id="rId22"/>
    <p:sldId id="687" r:id="rId23"/>
    <p:sldId id="712" r:id="rId24"/>
    <p:sldId id="704" r:id="rId25"/>
    <p:sldId id="705" r:id="rId26"/>
    <p:sldId id="706" r:id="rId27"/>
    <p:sldId id="707" r:id="rId28"/>
    <p:sldId id="711" r:id="rId29"/>
    <p:sldId id="717" r:id="rId30"/>
    <p:sldId id="708" r:id="rId31"/>
    <p:sldId id="713" r:id="rId32"/>
    <p:sldId id="690" r:id="rId33"/>
  </p:sldIdLst>
  <p:sldSz cx="9144000" cy="6858000" type="screen4x3"/>
  <p:notesSz cx="6858000" cy="9144000"/>
  <p:custShowLst>
    <p:custShow name="Collections" id="0">
      <p:sldLst/>
    </p:custShow>
    <p:custShow name="Model Trending" id="1">
      <p:sldLst/>
    </p:custShow>
    <p:custShow name="Subscription" id="2">
      <p:sldLst/>
    </p:custShow>
    <p:custShow name="Viewer" id="3">
      <p:sldLst/>
    </p:custShow>
    <p:custShow name="Offline" id="4">
      <p:sldLst/>
    </p:custShow>
    <p:custShow name="EPUB" id="5">
      <p:sldLst/>
    </p:custShow>
    <p:custShow name="eBook Manager" id="6">
      <p:sldLst/>
    </p:custShow>
    <p:custShow name="EDS" id="7">
      <p:sldLst/>
    </p:custShow>
    <p:custShow name="Accessibility" id="8">
      <p:sldLst/>
    </p:custShow>
    <p:custShow name="Sales Higlights" id="9">
      <p:sldLst/>
    </p:custShow>
    <p:custShow name="JSTOR" id="1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3DFB7"/>
    <a:srgbClr val="204D84"/>
    <a:srgbClr val="6B4723"/>
    <a:srgbClr val="7A5128"/>
    <a:srgbClr val="936231"/>
    <a:srgbClr val="FFCC66"/>
    <a:srgbClr val="1B416F"/>
    <a:srgbClr val="3B8942"/>
    <a:srgbClr val="CEE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3127" autoAdjust="0"/>
  </p:normalViewPr>
  <p:slideViewPr>
    <p:cSldViewPr snapToGrid="0">
      <p:cViewPr varScale="1">
        <p:scale>
          <a:sx n="90" d="100"/>
          <a:sy n="90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3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43271-A51B-4F07-9159-CE2DB5AFFA1C}" type="doc">
      <dgm:prSet loTypeId="urn:microsoft.com/office/officeart/2005/8/layout/pyramid1" loCatId="pyramid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090A0FC-1F7F-4DFC-96E8-15B88AED3145}">
      <dgm:prSet phldrT="[Text]" custT="1"/>
      <dgm:spPr/>
      <dgm:t>
        <a:bodyPr/>
        <a:lstStyle/>
        <a:p>
          <a:r>
            <a:rPr lang="en-US" sz="2800" dirty="0"/>
            <a:t>Other</a:t>
          </a:r>
          <a:endParaRPr lang="en-US" sz="2200" dirty="0"/>
        </a:p>
      </dgm:t>
    </dgm:pt>
    <dgm:pt modelId="{5428E67E-3F7F-464F-B5F3-79FD3BFC8B7B}" type="parTrans" cxnId="{574906BC-D280-4CA3-8033-DBE04BAF40F9}">
      <dgm:prSet/>
      <dgm:spPr/>
      <dgm:t>
        <a:bodyPr/>
        <a:lstStyle/>
        <a:p>
          <a:endParaRPr lang="en-US"/>
        </a:p>
      </dgm:t>
    </dgm:pt>
    <dgm:pt modelId="{462E2D62-5F69-414F-BA45-742CFE95AD31}" type="sibTrans" cxnId="{574906BC-D280-4CA3-8033-DBE04BAF40F9}">
      <dgm:prSet/>
      <dgm:spPr/>
      <dgm:t>
        <a:bodyPr/>
        <a:lstStyle/>
        <a:p>
          <a:endParaRPr lang="en-US"/>
        </a:p>
      </dgm:t>
    </dgm:pt>
    <dgm:pt modelId="{1A874AA6-859D-46F5-A5CF-0F4BF991AB27}">
      <dgm:prSet phldrT="[Text]" custT="1"/>
      <dgm:spPr/>
      <dgm:t>
        <a:bodyPr/>
        <a:lstStyle/>
        <a:p>
          <a:r>
            <a:rPr lang="en-US" sz="2800" dirty="0"/>
            <a:t>Purchase</a:t>
          </a:r>
          <a:endParaRPr lang="en-US" sz="3600" dirty="0"/>
        </a:p>
      </dgm:t>
    </dgm:pt>
    <dgm:pt modelId="{F6E1B01C-1042-42AF-8FE5-A9BD9055875F}" type="parTrans" cxnId="{96B4F164-5503-4388-AC36-ADB2A065F167}">
      <dgm:prSet/>
      <dgm:spPr/>
      <dgm:t>
        <a:bodyPr/>
        <a:lstStyle/>
        <a:p>
          <a:endParaRPr lang="en-US"/>
        </a:p>
      </dgm:t>
    </dgm:pt>
    <dgm:pt modelId="{90B07222-4B72-4B88-B87B-8A3F9E94E5A4}" type="sibTrans" cxnId="{96B4F164-5503-4388-AC36-ADB2A065F167}">
      <dgm:prSet/>
      <dgm:spPr/>
      <dgm:t>
        <a:bodyPr/>
        <a:lstStyle/>
        <a:p>
          <a:endParaRPr lang="en-US"/>
        </a:p>
      </dgm:t>
    </dgm:pt>
    <dgm:pt modelId="{FE292305-401E-432A-BE9A-B568401B3639}">
      <dgm:prSet phldrT="[Text]" custT="1"/>
      <dgm:spPr/>
      <dgm:t>
        <a:bodyPr/>
        <a:lstStyle/>
        <a:p>
          <a:r>
            <a:rPr lang="en-US" sz="2800" dirty="0"/>
            <a:t>Subscription</a:t>
          </a:r>
        </a:p>
      </dgm:t>
    </dgm:pt>
    <dgm:pt modelId="{C6010C80-8409-49EB-A8AD-C679334C0F94}" type="parTrans" cxnId="{6994FCE3-88C1-48B8-BA51-5C08BCEF010D}">
      <dgm:prSet/>
      <dgm:spPr/>
      <dgm:t>
        <a:bodyPr/>
        <a:lstStyle/>
        <a:p>
          <a:endParaRPr lang="en-US"/>
        </a:p>
      </dgm:t>
    </dgm:pt>
    <dgm:pt modelId="{2DE7A9CA-9756-402F-8912-736F052C97CA}" type="sibTrans" cxnId="{6994FCE3-88C1-48B8-BA51-5C08BCEF010D}">
      <dgm:prSet/>
      <dgm:spPr/>
      <dgm:t>
        <a:bodyPr/>
        <a:lstStyle/>
        <a:p>
          <a:endParaRPr lang="en-US"/>
        </a:p>
      </dgm:t>
    </dgm:pt>
    <dgm:pt modelId="{809A1CBB-14F5-4594-995D-3DC0BD979B2F}" type="pres">
      <dgm:prSet presAssocID="{CA943271-A51B-4F07-9159-CE2DB5AFFA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6F7B03-15FB-4295-B645-FA1A870FAC3E}" type="pres">
      <dgm:prSet presAssocID="{3090A0FC-1F7F-4DFC-96E8-15B88AED3145}" presName="Name8" presStyleCnt="0"/>
      <dgm:spPr/>
    </dgm:pt>
    <dgm:pt modelId="{28977914-D16F-43E6-B7FF-541942C2315B}" type="pres">
      <dgm:prSet presAssocID="{3090A0FC-1F7F-4DFC-96E8-15B88AED3145}" presName="level" presStyleLbl="node1" presStyleIdx="0" presStyleCnt="3" custScaleY="4933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A43E2-1638-484C-A75C-EB825F38E5EE}" type="pres">
      <dgm:prSet presAssocID="{3090A0FC-1F7F-4DFC-96E8-15B88AED31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5B5B09-9F50-4EF5-88C8-4E246259EF19}" type="pres">
      <dgm:prSet presAssocID="{1A874AA6-859D-46F5-A5CF-0F4BF991AB27}" presName="Name8" presStyleCnt="0"/>
      <dgm:spPr/>
    </dgm:pt>
    <dgm:pt modelId="{357D93D0-5C30-46FF-86BA-ADAC210F68E4}" type="pres">
      <dgm:prSet presAssocID="{1A874AA6-859D-46F5-A5CF-0F4BF991AB27}" presName="level" presStyleLbl="node1" presStyleIdx="1" presStyleCnt="3" custScaleY="5466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11BBC1-68C1-4B8D-93FF-BD31A90205B0}" type="pres">
      <dgm:prSet presAssocID="{1A874AA6-859D-46F5-A5CF-0F4BF991AB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B5F98B-A260-46DE-8903-244453B522C4}" type="pres">
      <dgm:prSet presAssocID="{FE292305-401E-432A-BE9A-B568401B3639}" presName="Name8" presStyleCnt="0"/>
      <dgm:spPr/>
    </dgm:pt>
    <dgm:pt modelId="{76B558FD-34A1-4A2A-AC7E-EC90C0285461}" type="pres">
      <dgm:prSet presAssocID="{FE292305-401E-432A-BE9A-B568401B3639}" presName="level" presStyleLbl="node1" presStyleIdx="2" presStyleCnt="3" custAng="0" custScaleY="3222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54444B-EF25-409B-970E-DC1A9467A0C5}" type="pres">
      <dgm:prSet presAssocID="{FE292305-401E-432A-BE9A-B568401B36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FCFAAA-9B5B-4B03-819E-2DE51817A8A4}" type="presOf" srcId="{3090A0FC-1F7F-4DFC-96E8-15B88AED3145}" destId="{28977914-D16F-43E6-B7FF-541942C2315B}" srcOrd="0" destOrd="0" presId="urn:microsoft.com/office/officeart/2005/8/layout/pyramid1"/>
    <dgm:cxn modelId="{0C7DB50B-4180-44DF-8F62-D4406A59F9DC}" type="presOf" srcId="{CA943271-A51B-4F07-9159-CE2DB5AFFA1C}" destId="{809A1CBB-14F5-4594-995D-3DC0BD979B2F}" srcOrd="0" destOrd="0" presId="urn:microsoft.com/office/officeart/2005/8/layout/pyramid1"/>
    <dgm:cxn modelId="{79AC8482-8B6E-4E03-919E-F857A748AC0A}" type="presOf" srcId="{FE292305-401E-432A-BE9A-B568401B3639}" destId="{76B558FD-34A1-4A2A-AC7E-EC90C0285461}" srcOrd="0" destOrd="0" presId="urn:microsoft.com/office/officeart/2005/8/layout/pyramid1"/>
    <dgm:cxn modelId="{DB932407-8C16-4D73-8C75-9DB1F862BACF}" type="presOf" srcId="{3090A0FC-1F7F-4DFC-96E8-15B88AED3145}" destId="{179A43E2-1638-484C-A75C-EB825F38E5EE}" srcOrd="1" destOrd="0" presId="urn:microsoft.com/office/officeart/2005/8/layout/pyramid1"/>
    <dgm:cxn modelId="{21A9EBD2-ADA3-4F10-A0EE-816BC1C001FA}" type="presOf" srcId="{1A874AA6-859D-46F5-A5CF-0F4BF991AB27}" destId="{BD11BBC1-68C1-4B8D-93FF-BD31A90205B0}" srcOrd="1" destOrd="0" presId="urn:microsoft.com/office/officeart/2005/8/layout/pyramid1"/>
    <dgm:cxn modelId="{574906BC-D280-4CA3-8033-DBE04BAF40F9}" srcId="{CA943271-A51B-4F07-9159-CE2DB5AFFA1C}" destId="{3090A0FC-1F7F-4DFC-96E8-15B88AED3145}" srcOrd="0" destOrd="0" parTransId="{5428E67E-3F7F-464F-B5F3-79FD3BFC8B7B}" sibTransId="{462E2D62-5F69-414F-BA45-742CFE95AD31}"/>
    <dgm:cxn modelId="{37979A86-6120-4819-928F-BF81A51DBBDE}" type="presOf" srcId="{1A874AA6-859D-46F5-A5CF-0F4BF991AB27}" destId="{357D93D0-5C30-46FF-86BA-ADAC210F68E4}" srcOrd="0" destOrd="0" presId="urn:microsoft.com/office/officeart/2005/8/layout/pyramid1"/>
    <dgm:cxn modelId="{6994FCE3-88C1-48B8-BA51-5C08BCEF010D}" srcId="{CA943271-A51B-4F07-9159-CE2DB5AFFA1C}" destId="{FE292305-401E-432A-BE9A-B568401B3639}" srcOrd="2" destOrd="0" parTransId="{C6010C80-8409-49EB-A8AD-C679334C0F94}" sibTransId="{2DE7A9CA-9756-402F-8912-736F052C97CA}"/>
    <dgm:cxn modelId="{96B4F164-5503-4388-AC36-ADB2A065F167}" srcId="{CA943271-A51B-4F07-9159-CE2DB5AFFA1C}" destId="{1A874AA6-859D-46F5-A5CF-0F4BF991AB27}" srcOrd="1" destOrd="0" parTransId="{F6E1B01C-1042-42AF-8FE5-A9BD9055875F}" sibTransId="{90B07222-4B72-4B88-B87B-8A3F9E94E5A4}"/>
    <dgm:cxn modelId="{B8074F0A-2DBB-4BC8-9360-2ED5508FBA62}" type="presOf" srcId="{FE292305-401E-432A-BE9A-B568401B3639}" destId="{2354444B-EF25-409B-970E-DC1A9467A0C5}" srcOrd="1" destOrd="0" presId="urn:microsoft.com/office/officeart/2005/8/layout/pyramid1"/>
    <dgm:cxn modelId="{C3FD9D54-F125-4776-9F93-B3D6821F1FA0}" type="presParOf" srcId="{809A1CBB-14F5-4594-995D-3DC0BD979B2F}" destId="{916F7B03-15FB-4295-B645-FA1A870FAC3E}" srcOrd="0" destOrd="0" presId="urn:microsoft.com/office/officeart/2005/8/layout/pyramid1"/>
    <dgm:cxn modelId="{E9E581BE-473F-49C5-A77A-2D23E3AE74D0}" type="presParOf" srcId="{916F7B03-15FB-4295-B645-FA1A870FAC3E}" destId="{28977914-D16F-43E6-B7FF-541942C2315B}" srcOrd="0" destOrd="0" presId="urn:microsoft.com/office/officeart/2005/8/layout/pyramid1"/>
    <dgm:cxn modelId="{70E7EB27-2644-4A7F-982D-C080713DA9D8}" type="presParOf" srcId="{916F7B03-15FB-4295-B645-FA1A870FAC3E}" destId="{179A43E2-1638-484C-A75C-EB825F38E5EE}" srcOrd="1" destOrd="0" presId="urn:microsoft.com/office/officeart/2005/8/layout/pyramid1"/>
    <dgm:cxn modelId="{8C771264-057A-42CB-A65C-8A477C32936A}" type="presParOf" srcId="{809A1CBB-14F5-4594-995D-3DC0BD979B2F}" destId="{545B5B09-9F50-4EF5-88C8-4E246259EF19}" srcOrd="1" destOrd="0" presId="urn:microsoft.com/office/officeart/2005/8/layout/pyramid1"/>
    <dgm:cxn modelId="{24730C61-7FDF-47DE-93C3-ED40514E1E54}" type="presParOf" srcId="{545B5B09-9F50-4EF5-88C8-4E246259EF19}" destId="{357D93D0-5C30-46FF-86BA-ADAC210F68E4}" srcOrd="0" destOrd="0" presId="urn:microsoft.com/office/officeart/2005/8/layout/pyramid1"/>
    <dgm:cxn modelId="{6FE17D3B-0335-4D32-9C5D-6E6B27ACA900}" type="presParOf" srcId="{545B5B09-9F50-4EF5-88C8-4E246259EF19}" destId="{BD11BBC1-68C1-4B8D-93FF-BD31A90205B0}" srcOrd="1" destOrd="0" presId="urn:microsoft.com/office/officeart/2005/8/layout/pyramid1"/>
    <dgm:cxn modelId="{2E659E46-1CE7-41C3-9DA1-21745FC70121}" type="presParOf" srcId="{809A1CBB-14F5-4594-995D-3DC0BD979B2F}" destId="{25B5F98B-A260-46DE-8903-244453B522C4}" srcOrd="2" destOrd="0" presId="urn:microsoft.com/office/officeart/2005/8/layout/pyramid1"/>
    <dgm:cxn modelId="{2B92D2B0-54EA-4709-A970-07B7D4BB54AD}" type="presParOf" srcId="{25B5F98B-A260-46DE-8903-244453B522C4}" destId="{76B558FD-34A1-4A2A-AC7E-EC90C0285461}" srcOrd="0" destOrd="0" presId="urn:microsoft.com/office/officeart/2005/8/layout/pyramid1"/>
    <dgm:cxn modelId="{6839C073-F0D1-4B24-AFB7-89D0A8C1CA8E}" type="presParOf" srcId="{25B5F98B-A260-46DE-8903-244453B522C4}" destId="{2354444B-EF25-409B-970E-DC1A9467A0C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7914-D16F-43E6-B7FF-541942C2315B}">
      <dsp:nvSpPr>
        <dsp:cNvPr id="0" name=""/>
        <dsp:cNvSpPr/>
      </dsp:nvSpPr>
      <dsp:spPr>
        <a:xfrm>
          <a:off x="1944194" y="0"/>
          <a:ext cx="2207610" cy="147174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Other</a:t>
          </a:r>
          <a:endParaRPr lang="en-US" sz="2200" kern="1200" dirty="0"/>
        </a:p>
      </dsp:txBody>
      <dsp:txXfrm>
        <a:off x="1944194" y="0"/>
        <a:ext cx="2207610" cy="1471740"/>
      </dsp:txXfrm>
    </dsp:sp>
    <dsp:sp modelId="{357D93D0-5C30-46FF-86BA-ADAC210F68E4}">
      <dsp:nvSpPr>
        <dsp:cNvPr id="0" name=""/>
        <dsp:cNvSpPr/>
      </dsp:nvSpPr>
      <dsp:spPr>
        <a:xfrm>
          <a:off x="721043" y="1471740"/>
          <a:ext cx="4653913" cy="1630868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Purchase</a:t>
          </a:r>
          <a:endParaRPr lang="en-US" sz="3600" kern="1200" dirty="0"/>
        </a:p>
      </dsp:txBody>
      <dsp:txXfrm>
        <a:off x="1535478" y="1471740"/>
        <a:ext cx="3025043" cy="1630868"/>
      </dsp:txXfrm>
    </dsp:sp>
    <dsp:sp modelId="{76B558FD-34A1-4A2A-AC7E-EC90C0285461}">
      <dsp:nvSpPr>
        <dsp:cNvPr id="0" name=""/>
        <dsp:cNvSpPr/>
      </dsp:nvSpPr>
      <dsp:spPr>
        <a:xfrm>
          <a:off x="0" y="3102608"/>
          <a:ext cx="6096000" cy="961391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Subscription</a:t>
          </a:r>
        </a:p>
      </dsp:txBody>
      <dsp:txXfrm>
        <a:off x="1066799" y="3102608"/>
        <a:ext cx="3962400" cy="96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51326-5F35-4AA2-8A07-B1549CA6A57E}" type="datetimeFigureOut">
              <a:rPr lang="en-US" smtClean="0"/>
              <a:t>09/05/2017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E8D3-E54A-4EEF-8478-A9B5FE6C6BB1}" type="datetimeFigureOut">
              <a:rPr lang="en-US" smtClean="0"/>
              <a:t>09/05/2017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CD82-B0DC-40A6-9A76-B44303B2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5E118-AA61-4743-98FB-7A099020A84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71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ECD82-B0DC-40A6-9A76-B44303B20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4223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ECD82-B0DC-40A6-9A76-B44303B20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546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AE5C-ED45-4859-8DAD-B354B3B06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9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ECD82-B0DC-40A6-9A76-B44303B20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512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eBook</a:t>
            </a:r>
            <a:r>
              <a:rPr lang="en-US" baseline="0" dirty="0" smtClean="0"/>
              <a:t> Models are complicated to understand for Libraries. </a:t>
            </a:r>
          </a:p>
          <a:p>
            <a:r>
              <a:rPr lang="en-US" baseline="0" dirty="0" smtClean="0"/>
              <a:t>EBSCO is trying to </a:t>
            </a:r>
            <a:r>
              <a:rPr lang="en-US" baseline="0" dirty="0" err="1" smtClean="0"/>
              <a:t>achive</a:t>
            </a:r>
            <a:r>
              <a:rPr lang="en-US" baseline="0" dirty="0" smtClean="0"/>
              <a:t> rights for ALL available Business models in order to give Libraries flexibility for eBook purchase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AE5C-ED45-4859-8DAD-B354B3B06EC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4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FAE5C-ED45-4859-8DAD-B354B3B06E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9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6E26E-A290-4DF9-B627-7FE5638CFF9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3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slide" Target="../slides/slide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slide" Target="../slides/slide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slide" Target="../slides/slide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1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426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55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0384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799"/>
            <a:ext cx="4040188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799"/>
            <a:ext cx="4041775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038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0402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47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8" y="98610"/>
            <a:ext cx="7886700" cy="36191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22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0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8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1001"/>
            <a:ext cx="7886700" cy="30623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1264681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3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1001"/>
            <a:ext cx="7886700" cy="30623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1264681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981"/>
            <a:ext cx="7886700" cy="245741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483"/>
            <a:ext cx="7886700" cy="62861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143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723901"/>
            <a:ext cx="7886700" cy="40639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1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9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8" y="98610"/>
            <a:ext cx="7886700" cy="36191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9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6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6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3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6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3324113"/>
            <a:ext cx="9144000" cy="31897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9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7639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579" y="731207"/>
            <a:ext cx="4370841" cy="493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1459"/>
            <a:ext cx="3276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2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862"/>
            <a:ext cx="3028950" cy="1325563"/>
          </a:xfrm>
        </p:spPr>
        <p:txBody>
          <a:bodyPr/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108037"/>
            <a:ext cx="3674409" cy="39929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7760" y="475069"/>
            <a:ext cx="3674409" cy="52543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8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1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15409"/>
            <a:ext cx="7886700" cy="196791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3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2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4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0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862"/>
            <a:ext cx="3028950" cy="1325563"/>
          </a:xfrm>
        </p:spPr>
        <p:txBody>
          <a:bodyPr/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108037"/>
            <a:ext cx="3674409" cy="39929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7760" y="475069"/>
            <a:ext cx="3674409" cy="52543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8" y="98610"/>
            <a:ext cx="7886700" cy="36191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8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3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1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5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4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3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5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3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860800"/>
            <a:ext cx="9144000" cy="266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t="21131" r="31519" b="4570"/>
          <a:stretch/>
        </p:blipFill>
        <p:spPr>
          <a:xfrm>
            <a:off x="3929446" y="3860800"/>
            <a:ext cx="5214554" cy="2668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12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783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96" y="5388468"/>
            <a:ext cx="334562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76396" y="4577711"/>
            <a:ext cx="334562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579" y="925348"/>
            <a:ext cx="43708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kern="1000" spc="200" dirty="0" smtClean="0">
                <a:solidFill>
                  <a:srgbClr val="FFC839">
                    <a:lumMod val="60000"/>
                    <a:lumOff val="40000"/>
                  </a:srgbClr>
                </a:solidFill>
              </a:rPr>
              <a:t>STREAMLINED WORKFLOW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0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1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kern="1000" spc="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STREAMLINED</a:t>
            </a:r>
            <a:r>
              <a:rPr lang="en-US" sz="1200" b="1" kern="1000" spc="20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WORKFLOW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62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1001"/>
            <a:ext cx="7886700" cy="30623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1264681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483"/>
            <a:ext cx="7886700" cy="62861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143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723901"/>
            <a:ext cx="7886700" cy="40639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6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3151"/>
            <a:ext cx="2610853" cy="2221333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645300"/>
            <a:ext cx="2610459" cy="177828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66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969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534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758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0970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CTION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189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36" name="Rectangle 3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838200" y="571500"/>
            <a:ext cx="76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256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752600" y="571500"/>
            <a:ext cx="6096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656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5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2590800" y="571500"/>
            <a:ext cx="108585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704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3863165" y="571500"/>
            <a:ext cx="1002262" cy="170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0749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5051145" y="570586"/>
            <a:ext cx="1174090" cy="91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212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6400800" y="563270"/>
            <a:ext cx="1441094" cy="823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8993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8024774" y="563270"/>
            <a:ext cx="960120" cy="731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419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WORKFLOW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for users  |  for administrators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 userDrawn="1"/>
        </p:nvSpPr>
        <p:spPr>
          <a:xfrm>
            <a:off x="818703" y="304800"/>
            <a:ext cx="552897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>
          <a:xfrm>
            <a:off x="1371600" y="304800"/>
            <a:ext cx="1123503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8200" y="570586"/>
            <a:ext cx="4572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965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WORKFLOW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400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AUDIOBOOKS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322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MAXIMIZE BUDGET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493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 CONTENT NEEDS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581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0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USAGE &amp; VALUE FOR END USERS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606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1A1F-40B0-4433-9AF6-317B128AE9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50C1E-A51F-4DE2-AB44-7DC1DB734A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893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4456D-1067-4C00-9BAD-F946885DB5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811D2-DD6D-4D69-A014-2AF66D23ED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397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6C487-0DC0-4EBD-858F-49C0DD06394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67948-C937-45E0-8386-2AD542DAFC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291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DA224-11AE-4F18-B4DC-36CFE52DE6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960DB-F608-4BAF-9B88-EB70E4E186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714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9589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740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712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459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702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636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1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799"/>
            <a:ext cx="4040188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799"/>
            <a:ext cx="4041775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6782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7847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872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076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968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616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5282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CTION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37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36" name="Rectangle 3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838200" y="571500"/>
            <a:ext cx="76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621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752600" y="571500"/>
            <a:ext cx="6096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848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2590800" y="571500"/>
            <a:ext cx="108585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555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3863165" y="571500"/>
            <a:ext cx="1002262" cy="170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663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5051145" y="570586"/>
            <a:ext cx="1174090" cy="91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466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6400800" y="563270"/>
            <a:ext cx="1441094" cy="823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728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subscriptions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subject sets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featured collections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custom collections  |  title-by-title selection  |  patron driven acquisition  |  short-term loans 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 userDrawn="1"/>
        </p:nvSpPr>
        <p:spPr>
          <a:xfrm>
            <a:off x="8187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 userDrawn="1"/>
        </p:nvSpPr>
        <p:spPr>
          <a:xfrm>
            <a:off x="1656903" y="3048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 userDrawn="1"/>
        </p:nvSpPr>
        <p:spPr>
          <a:xfrm>
            <a:off x="2495104" y="30480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 userDrawn="1"/>
        </p:nvSpPr>
        <p:spPr>
          <a:xfrm>
            <a:off x="37905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 userDrawn="1"/>
        </p:nvSpPr>
        <p:spPr>
          <a:xfrm>
            <a:off x="4933503" y="3048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6305103" y="304800"/>
            <a:ext cx="1600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7905303" y="304800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 flipV="1">
            <a:off x="8024774" y="563270"/>
            <a:ext cx="960120" cy="731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735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WORKFLOW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for users  |  for administrators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 userDrawn="1"/>
        </p:nvSpPr>
        <p:spPr>
          <a:xfrm>
            <a:off x="818703" y="304800"/>
            <a:ext cx="552897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>
          <a:xfrm>
            <a:off x="1371600" y="304800"/>
            <a:ext cx="1123503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38200" y="0"/>
            <a:ext cx="2819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8200" y="570586"/>
            <a:ext cx="4572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7553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WORKFLOW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182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AUDIOBOOKS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669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MAXIMIZE BUDGET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642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 CONTENT NEEDS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809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v_01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742503" y="71735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0" cap="none" spc="20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USAGE &amp; VALUE FOR END USERS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10"/>
          </p:nvPr>
        </p:nvSpPr>
        <p:spPr>
          <a:xfrm>
            <a:off x="1295400" y="2971800"/>
            <a:ext cx="7010400" cy="3657600"/>
          </a:xfrm>
        </p:spPr>
        <p:txBody>
          <a:bodyPr/>
          <a:lstStyle>
            <a:lvl1pPr>
              <a:defRPr sz="2800" b="1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0" y="0"/>
            <a:ext cx="83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14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5281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243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3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799"/>
            <a:ext cx="4040188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799"/>
            <a:ext cx="4041775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243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8764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3317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3618-7367-44BA-AA46-B985D87D62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48C1-D80F-4685-B12B-22C4CA7052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715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56946-C2E0-4C68-82D6-F6A282C58F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3145E-60DC-42C8-9451-8EE28322A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605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EFD4-70FA-4170-BDF7-85590C2B28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8A6D8-F949-414D-BE5E-3C6BFF89D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947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799"/>
            <a:ext cx="4040188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799"/>
            <a:ext cx="4041775" cy="2773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9AA09-DA74-4776-A55A-54AF1F220B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88A0-EB70-4F95-A881-6406997E7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564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0762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428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8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2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5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3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862"/>
            <a:ext cx="3028950" cy="1325563"/>
          </a:xfrm>
        </p:spPr>
        <p:txBody>
          <a:bodyPr/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108037"/>
            <a:ext cx="3674409" cy="39929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7760" y="475069"/>
            <a:ext cx="3674409" cy="52543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9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8" y="98610"/>
            <a:ext cx="7886700" cy="36191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8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2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9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8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0.xml"/><Relationship Id="rId24" Type="http://schemas.openxmlformats.org/officeDocument/2006/relationships/theme" Target="../theme/theme10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51.xml"/><Relationship Id="rId22" Type="http://schemas.openxmlformats.org/officeDocument/2006/relationships/theme" Target="../theme/theme1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theme" Target="../theme/theme3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20" Type="http://schemas.openxmlformats.org/officeDocument/2006/relationships/theme" Target="../theme/theme5.xml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theme" Target="../theme/theme6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theme" Target="../theme/theme7.xml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1.xml"/><Relationship Id="rId19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theme" Target="../theme/theme9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10" y="6605430"/>
            <a:ext cx="1667918" cy="1884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538869" y="6699643"/>
            <a:ext cx="57440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951" r:id="rId18"/>
    <p:sldLayoutId id="2147483952" r:id="rId19"/>
    <p:sldLayoutId id="2147483953" r:id="rId20"/>
    <p:sldLayoutId id="214748397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10" y="6605430"/>
            <a:ext cx="1667918" cy="1884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D3F5E"/>
                </a:solidFill>
              </a:rPr>
              <a:t>|  ebscoebooks.com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538869" y="6699643"/>
            <a:ext cx="57440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10" y="6605430"/>
            <a:ext cx="1667918" cy="1884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D3F5E"/>
                </a:solidFill>
              </a:rPr>
              <a:t>|  ebscoebooks.com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fld id="{09848EAD-0F7B-4937-B01B-BB4372B1E0EA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538869" y="6699643"/>
            <a:ext cx="57440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_grad.pn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2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Books_b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D09F4-1EEE-43CB-9F76-35F1BD6B57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782A-EDAF-4D14-8959-0B686BFF11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7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_grad.pn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_grad.png"/>
          <p:cNvPicPr>
            <a:picLocks noChangeAspect="1"/>
          </p:cNvPicPr>
          <p:nvPr/>
        </p:nvPicPr>
        <p:blipFill>
          <a:blip r:embed="rId8" cstate="screen">
            <a:biLevel thresh="7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_grad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G_header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3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10" y="6605430"/>
            <a:ext cx="1667918" cy="1884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D3F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ebscoebooks.com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48EAD-0F7B-4937-B01B-BB4372B1E0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538869" y="6699643"/>
            <a:ext cx="57440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_grad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G_header.jpg"/>
          <p:cNvPicPr>
            <a:picLocks noChangeAspect="1"/>
          </p:cNvPicPr>
          <p:nvPr/>
        </p:nvPicPr>
        <p:blipFill>
          <a:blip r:embed="rId9" cstate="print"/>
          <a:srcRect b="84444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35C-A16B-4365-9314-D74175E3FF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DEE6-8FA4-4942-983D-66752B1959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hyperlink" Target="http://ebsco.libguides.com/ebooks" TargetMode="External"/><Relationship Id="rId10" Type="http://schemas.openxmlformats.org/officeDocument/2006/relationships/hyperlink" Target="http://help.ebsco.com/" TargetMode="External"/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4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6693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5915816"/>
            <a:ext cx="6858000" cy="577288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Marco Gnjatovic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Director of Sales Europe &amp; Latin America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294" y="1101293"/>
            <a:ext cx="3832412" cy="1208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21853"/>
            <a:ext cx="9144000" cy="294839"/>
          </a:xfrm>
          <a:prstGeom prst="rect">
            <a:avLst/>
          </a:prstGeom>
          <a:gradFill>
            <a:gsLst>
              <a:gs pos="0">
                <a:srgbClr val="10387A"/>
              </a:gs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72143" y="1940822"/>
            <a:ext cx="8229600" cy="19851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Large predefined collections of </a:t>
            </a:r>
            <a:r>
              <a:rPr lang="en-US" sz="2400" b="1" dirty="0"/>
              <a:t>unlimited user </a:t>
            </a:r>
            <a:r>
              <a:rPr lang="en-US" sz="2400" dirty="0" smtClean="0"/>
              <a:t>titles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Subscription rate is small fraction of purchase </a:t>
            </a:r>
            <a:r>
              <a:rPr lang="en-US" sz="2400" dirty="0" smtClean="0"/>
              <a:t>price (yearly flat-rate)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3743" y="3673350"/>
            <a:ext cx="5334000" cy="46166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Academic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6943" y="5174105"/>
            <a:ext cx="2606040" cy="400110"/>
          </a:xfrm>
          <a:prstGeom prst="rect">
            <a:avLst/>
          </a:prstGeom>
          <a:solidFill>
            <a:srgbClr val="1E92A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Clinical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3" y="5631305"/>
            <a:ext cx="2606040" cy="400110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Education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743" y="4716905"/>
            <a:ext cx="2606040" cy="400110"/>
          </a:xfrm>
          <a:prstGeom prst="rect">
            <a:avLst/>
          </a:prstGeom>
          <a:solidFill>
            <a:srgbClr val="81C98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Business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6943" y="4716905"/>
            <a:ext cx="2606040" cy="400110"/>
          </a:xfrm>
          <a:prstGeom prst="rect">
            <a:avLst/>
          </a:prstGeom>
          <a:solidFill>
            <a:srgbClr val="81C98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History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743" y="5174105"/>
            <a:ext cx="2606040" cy="400110"/>
          </a:xfrm>
          <a:prstGeom prst="rect">
            <a:avLst/>
          </a:prstGeom>
          <a:solidFill>
            <a:srgbClr val="1E92A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Religion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6943" y="5631305"/>
            <a:ext cx="2606040" cy="400110"/>
          </a:xfrm>
          <a:prstGeom prst="rect">
            <a:avLst/>
          </a:prstGeom>
          <a:solidFill>
            <a:srgbClr val="81C98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Nursing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272143" y="65918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BACC6">
                  <a:lumMod val="75000"/>
                </a:srgbClr>
              </a:buClr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4BACC6">
                    <a:lumMod val="50000"/>
                  </a:srgbClr>
                </a:solidFill>
                <a:cs typeface="Arial" pitchFamily="34" charset="0"/>
              </a:rPr>
              <a:t>eBook Subscription Collections</a:t>
            </a:r>
            <a:endParaRPr lang="en-US" sz="4400" dirty="0">
              <a:solidFill>
                <a:srgbClr val="4BACC6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6943" y="6088505"/>
            <a:ext cx="2606040" cy="400110"/>
          </a:xfrm>
          <a:prstGeom prst="rect">
            <a:avLst/>
          </a:prstGeom>
          <a:solidFill>
            <a:srgbClr val="1E92A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Arabic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743" y="6088505"/>
            <a:ext cx="2606040" cy="400110"/>
          </a:xfrm>
          <a:prstGeom prst="rect">
            <a:avLst/>
          </a:prstGeom>
          <a:solidFill>
            <a:srgbClr val="1E92A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University Press</a:t>
            </a:r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228600" y="17318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0886"/>
            <a:ext cx="9144000" cy="430306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52613"/>
            <a:ext cx="862965" cy="8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5" grpId="0" animBg="1"/>
      <p:bldP spid="11" grpId="0" animBg="1"/>
      <p:bldP spid="14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eBook Academic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4372"/>
            <a:ext cx="7886700" cy="3981411"/>
          </a:xfrm>
        </p:spPr>
        <p:txBody>
          <a:bodyPr/>
          <a:lstStyle/>
          <a:p>
            <a:pPr marL="457200" indent="-457200"/>
            <a:r>
              <a:rPr lang="en-US" sz="2400" b="1" dirty="0" smtClean="0">
                <a:solidFill>
                  <a:schemeClr val="accent2"/>
                </a:solidFill>
              </a:rPr>
              <a:t>155,000+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titles</a:t>
            </a:r>
          </a:p>
          <a:p>
            <a:pPr marL="457200" indent="-457200"/>
            <a:r>
              <a:rPr lang="en-US" sz="2400" dirty="0" smtClean="0">
                <a:solidFill>
                  <a:schemeClr val="accent2"/>
                </a:solidFill>
              </a:rPr>
              <a:t>Over </a:t>
            </a:r>
            <a:r>
              <a:rPr lang="en-US" sz="2400" b="1" dirty="0" smtClean="0">
                <a:solidFill>
                  <a:schemeClr val="accent2"/>
                </a:solidFill>
              </a:rPr>
              <a:t>515+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parent publishers, including Taylor &amp; Francis, Wiley, Elsevier, Brill, Bloomsbury, and more</a:t>
            </a:r>
          </a:p>
          <a:p>
            <a:pPr marL="457200" indent="-457200"/>
            <a:r>
              <a:rPr lang="en-US" sz="2400" dirty="0">
                <a:solidFill>
                  <a:schemeClr val="accent2"/>
                </a:solidFill>
              </a:rPr>
              <a:t>Over </a:t>
            </a:r>
            <a:r>
              <a:rPr lang="en-US" sz="2400" b="1" dirty="0" smtClean="0">
                <a:solidFill>
                  <a:schemeClr val="accent2"/>
                </a:solidFill>
              </a:rPr>
              <a:t>58,000+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titles from more than </a:t>
            </a:r>
            <a:r>
              <a:rPr lang="en-US" sz="2400" b="1" dirty="0" smtClean="0">
                <a:solidFill>
                  <a:schemeClr val="accent2"/>
                </a:solidFill>
              </a:rPr>
              <a:t>140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university presses, including Oxford, Cambridge, MIT, and </a:t>
            </a:r>
            <a:r>
              <a:rPr lang="en-US" sz="2400" dirty="0" smtClean="0">
                <a:solidFill>
                  <a:schemeClr val="accent2"/>
                </a:solidFill>
              </a:rPr>
              <a:t>more</a:t>
            </a:r>
          </a:p>
          <a:p>
            <a:pPr marL="457200" indent="-457200"/>
            <a:r>
              <a:rPr lang="en-US" sz="2400" dirty="0" smtClean="0">
                <a:solidFill>
                  <a:schemeClr val="accent2"/>
                </a:solidFill>
              </a:rPr>
              <a:t>~5000 new titles added each half year at no additional cost</a:t>
            </a:r>
          </a:p>
          <a:p>
            <a:pPr marL="457200" indent="-457200"/>
            <a:r>
              <a:rPr lang="en-US" sz="2400" dirty="0" smtClean="0">
                <a:solidFill>
                  <a:schemeClr val="accent2"/>
                </a:solidFill>
              </a:rPr>
              <a:t>ALL Titles with Unlimited Access!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886"/>
            <a:ext cx="9144000" cy="430306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41727"/>
            <a:ext cx="862965" cy="8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7528" y="499964"/>
            <a:ext cx="7886700" cy="628618"/>
          </a:xfrm>
        </p:spPr>
        <p:txBody>
          <a:bodyPr/>
          <a:lstStyle/>
          <a:p>
            <a:r>
              <a:rPr lang="en-US" dirty="0"/>
              <a:t>LC Class Coverage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06500"/>
          <a:ext cx="7886700" cy="539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>
                  <a:extLst>
                    <a:ext uri="{9D8B030D-6E8A-4147-A177-3AD203B41FA5}">
                      <a16:colId xmlns="" xmlns:a16="http://schemas.microsoft.com/office/drawing/2014/main" val="683267475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3402495344"/>
                    </a:ext>
                  </a:extLst>
                </a:gridCol>
                <a:gridCol w="2330450">
                  <a:extLst>
                    <a:ext uri="{9D8B030D-6E8A-4147-A177-3AD203B41FA5}">
                      <a16:colId xmlns="" xmlns:a16="http://schemas.microsoft.com/office/drawing/2014/main" val="1860204519"/>
                    </a:ext>
                  </a:extLst>
                </a:gridCol>
              </a:tblGrid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SUBJECT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TITLES</a:t>
                      </a:r>
                    </a:p>
                  </a:txBody>
                  <a:tcPr marL="8260" marR="74341" marT="826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1U PURCHASE PRICE </a:t>
                      </a:r>
                    </a:p>
                  </a:txBody>
                  <a:tcPr marL="8260" marR="74341" marT="8260" marB="0" anchor="ctr"/>
                </a:tc>
                <a:extLst>
                  <a:ext uri="{0D108BD9-81ED-4DB2-BD59-A6C34878D82A}">
                    <a16:rowId xmlns="" xmlns:a16="http://schemas.microsoft.com/office/drawing/2014/main" val="483260769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Agriculture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1,374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101,746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6133510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Auxiliary sciences of history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737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$62,945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9176012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Bibliography. Library Science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1,431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125,178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81435482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Education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5,352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$415,453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8596052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Fine Arts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2,428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181,992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2206104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General Works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164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16,278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12704319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Geography, Anthropology, Recreation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4,216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342,643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77520189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History of the Americas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6,487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366,869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17716478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Language and Literature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27,701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2,608,221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076015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Law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6,173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646,571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60635121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Medicine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11,066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1,090,968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70689435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Military Science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1,259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77,617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62981445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Music and Books on Music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2,227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157,754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62083639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Naval Science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227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15,944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3225578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Philosophy, Psychology, Religion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14,792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1,368,657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733182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Political Science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5,547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482,975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45539510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Science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14,785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$1,853,010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69860667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Social Sciences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26,390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2,191,989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9047670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Technology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9,770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1,271,004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63683171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World History </a:t>
                      </a:r>
                    </a:p>
                  </a:txBody>
                  <a:tcPr marL="74341" marR="8260" marT="8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8,274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0" i="0" u="none" strike="noStrike" dirty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3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Arial"/>
                        </a:rPr>
                        <a:t>665,586</a:t>
                      </a:r>
                      <a:endParaRPr lang="en-US" sz="1300" b="0" i="0" u="none" strike="noStrike" dirty="0">
                        <a:solidFill>
                          <a:schemeClr val="accent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96930627"/>
                  </a:ext>
                </a:extLst>
              </a:tr>
              <a:tr h="24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4341" marR="8260" marT="826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150,400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14,043,400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18824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0886"/>
            <a:ext cx="9144000" cy="430306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41727"/>
            <a:ext cx="862965" cy="8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42950"/>
            <a:ext cx="9124950" cy="611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177" y="129779"/>
            <a:ext cx="805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USER EXPERIENCE on EBSCOHOST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3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"/>
          <a:stretch/>
        </p:blipFill>
        <p:spPr>
          <a:xfrm>
            <a:off x="9659" y="141390"/>
            <a:ext cx="9144000" cy="671661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10400" y="4953000"/>
            <a:ext cx="2143259" cy="914400"/>
          </a:xfrm>
          <a:prstGeom prst="rect">
            <a:avLst/>
          </a:prstGeom>
          <a:solidFill>
            <a:srgbClr val="5DB4CC">
              <a:alpha val="85000"/>
            </a:srgbClr>
          </a:solidFill>
        </p:spPr>
        <p:txBody>
          <a:bodyPr wrap="none" rtlCol="0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New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Viewer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201527" y="1098885"/>
            <a:ext cx="76200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9431"/>
          </a:xfrm>
          <a:prstGeom prst="rect">
            <a:avLst/>
          </a:prstGeom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6831" y="304800"/>
            <a:ext cx="1878169" cy="5867400"/>
          </a:xfrm>
          <a:prstGeom prst="roundRect">
            <a:avLst>
              <a:gd name="adj" fmla="val 3387"/>
            </a:avLst>
          </a:prstGeom>
          <a:noFill/>
          <a:ln>
            <a:solidFill>
              <a:srgbClr val="F688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953000"/>
            <a:ext cx="2143259" cy="914400"/>
          </a:xfrm>
          <a:prstGeom prst="rect">
            <a:avLst/>
          </a:prstGeom>
          <a:solidFill>
            <a:srgbClr val="5DB4CC">
              <a:alpha val="85000"/>
            </a:srgbClr>
          </a:solidFill>
        </p:spPr>
        <p:txBody>
          <a:bodyPr wrap="none" rtlCol="0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Search Within</a:t>
            </a:r>
          </a:p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963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0" y="142365"/>
            <a:ext cx="9144000" cy="6715635"/>
          </a:xfrm>
          <a:prstGeom prst="rect">
            <a:avLst/>
          </a:prstGeom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6831" y="304800"/>
            <a:ext cx="1878169" cy="3276600"/>
          </a:xfrm>
          <a:prstGeom prst="roundRect">
            <a:avLst>
              <a:gd name="adj" fmla="val 3387"/>
            </a:avLst>
          </a:prstGeom>
          <a:noFill/>
          <a:ln>
            <a:solidFill>
              <a:srgbClr val="F688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953000"/>
            <a:ext cx="2143259" cy="914400"/>
          </a:xfrm>
          <a:prstGeom prst="rect">
            <a:avLst/>
          </a:prstGeom>
          <a:solidFill>
            <a:srgbClr val="5DB4CC">
              <a:alpha val="85000"/>
            </a:srgbClr>
          </a:solidFill>
        </p:spPr>
        <p:txBody>
          <a:bodyPr wrap="none" rtlCol="0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My Notes</a:t>
            </a:r>
          </a:p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42594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8600"/>
            <a:ext cx="4191000" cy="6202938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74" y="624969"/>
            <a:ext cx="3825452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2682368"/>
            <a:ext cx="2829059" cy="1295400"/>
          </a:xfrm>
          <a:prstGeom prst="rect">
            <a:avLst/>
          </a:prstGeom>
          <a:solidFill>
            <a:srgbClr val="5DB4CC">
              <a:alpha val="85000"/>
            </a:srgbClr>
          </a:solidFill>
        </p:spPr>
        <p:txBody>
          <a:bodyPr wrap="none" lIns="274320" rtlCol="0" anchor="ctr" anchorCtr="0"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</a:rPr>
              <a:t>Tablet 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867" t="33257" r="34374" b="38255"/>
          <a:stretch/>
        </p:blipFill>
        <p:spPr>
          <a:xfrm>
            <a:off x="2895600" y="2971801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270" y="725532"/>
            <a:ext cx="2744366" cy="5415385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323" y="725532"/>
            <a:ext cx="2744366" cy="5415385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4586" y="2554332"/>
            <a:ext cx="2157614" cy="1589315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wrap="none" lIns="9144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 List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&amp; Detailed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Record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9" y="1273131"/>
            <a:ext cx="2441127" cy="4341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38" y="1269818"/>
            <a:ext cx="2441127" cy="4341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323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6977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9"/>
            <a:ext cx="9144000" cy="4892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" y="5629666"/>
            <a:ext cx="9141714" cy="11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Login Values from your local EBSCO Representative!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491" y="857250"/>
            <a:ext cx="5285827" cy="51435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68483" y="3031958"/>
            <a:ext cx="33656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Paste slide image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55" y="1580225"/>
            <a:ext cx="5104661" cy="32492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589053" y="1881820"/>
            <a:ext cx="2610459" cy="1778282"/>
          </a:xfrm>
        </p:spPr>
        <p:txBody>
          <a:bodyPr/>
          <a:lstStyle/>
          <a:p>
            <a:r>
              <a:rPr lang="de-DE" sz="1600" dirty="0" smtClean="0"/>
              <a:t>http://ecm.ebscohost.com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8545" y="-747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1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Search, Find and Order eBooks with ECM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51" y="1112778"/>
            <a:ext cx="1626741" cy="162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33" y="1112778"/>
            <a:ext cx="1725587" cy="172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7" y="3912471"/>
            <a:ext cx="1725587" cy="1725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9" y="3941997"/>
            <a:ext cx="1666537" cy="1666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789" y="3355978"/>
            <a:ext cx="3108064" cy="394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1E92A2"/>
                </a:solidFill>
              </a:rPr>
              <a:t>USER EXPERIENCE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2522" y="3831297"/>
            <a:ext cx="28997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1122" y="487228"/>
            <a:ext cx="2563027" cy="394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</a:rPr>
              <a:t>CONTENT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69571" y="941660"/>
            <a:ext cx="1496621" cy="140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08413" y="487228"/>
            <a:ext cx="3619109" cy="394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71C177"/>
                </a:solidFill>
              </a:rPr>
              <a:t>ACQUISITION MODELS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3143" y="945043"/>
            <a:ext cx="3375660" cy="152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8413" y="3355978"/>
            <a:ext cx="3545425" cy="394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9E47"/>
                </a:solidFill>
              </a:rPr>
              <a:t>LIBRARY WORKFLOW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32020" y="3810000"/>
            <a:ext cx="3268980" cy="76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531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-5629" t="-3065" r="31519" b="4571"/>
          <a:stretch/>
        </p:blipFill>
        <p:spPr>
          <a:xfrm>
            <a:off x="3500846" y="2991987"/>
            <a:ext cx="5643154" cy="35368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00" y="124854"/>
            <a:ext cx="7886700" cy="91409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Training &amp; Support Resources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1794" y="1274974"/>
            <a:ext cx="387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http://ebsco.libguides.com/ebooks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728" y="1639458"/>
            <a:ext cx="4362266" cy="4129101"/>
            <a:chOff x="4572728" y="2299201"/>
            <a:chExt cx="4526280" cy="4284348"/>
          </a:xfrm>
        </p:grpSpPr>
        <p:sp>
          <p:nvSpPr>
            <p:cNvPr id="5" name="Rectangle 4"/>
            <p:cNvSpPr/>
            <p:nvPr/>
          </p:nvSpPr>
          <p:spPr>
            <a:xfrm>
              <a:off x="4572728" y="2299201"/>
              <a:ext cx="4526280" cy="4284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4982" y="2351626"/>
              <a:ext cx="2125736" cy="2824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4983" y="2721994"/>
              <a:ext cx="4373352" cy="2025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4982" y="3556589"/>
              <a:ext cx="4469045" cy="29755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4982" y="3003357"/>
              <a:ext cx="2565817" cy="49591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7774" y="1274974"/>
            <a:ext cx="384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http://help.ebsco.com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348" y="1643140"/>
            <a:ext cx="4267358" cy="4125420"/>
            <a:chOff x="43385" y="2299201"/>
            <a:chExt cx="4431754" cy="4284348"/>
          </a:xfrm>
        </p:grpSpPr>
        <p:sp>
          <p:nvSpPr>
            <p:cNvPr id="19" name="Rectangle 18"/>
            <p:cNvSpPr/>
            <p:nvPr/>
          </p:nvSpPr>
          <p:spPr>
            <a:xfrm>
              <a:off x="43385" y="2299201"/>
              <a:ext cx="4431754" cy="4284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629" y="2320451"/>
              <a:ext cx="4314523" cy="40476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Rectangle 21">
            <a:hlinkClick r:id="rId9"/>
          </p:cNvPr>
          <p:cNvSpPr/>
          <p:nvPr/>
        </p:nvSpPr>
        <p:spPr>
          <a:xfrm>
            <a:off x="7650034" y="5853516"/>
            <a:ext cx="1280160" cy="274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Visit the Site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»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hlinkClick r:id="rId10"/>
          </p:cNvPr>
          <p:cNvSpPr/>
          <p:nvPr/>
        </p:nvSpPr>
        <p:spPr>
          <a:xfrm>
            <a:off x="3147546" y="5853516"/>
            <a:ext cx="1280160" cy="274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Visit the Site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»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3411" y="921381"/>
            <a:ext cx="4871925" cy="3777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EBSCO eBooks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6423"/>
            <a:ext cx="8151366" cy="2359106"/>
          </a:xfrm>
        </p:spPr>
        <p:txBody>
          <a:bodyPr/>
          <a:lstStyle/>
          <a:p>
            <a:r>
              <a:rPr lang="en-US" dirty="0" smtClean="0"/>
              <a:t>most content at any eBook Aggregator (1 Mio.)</a:t>
            </a:r>
            <a:endParaRPr lang="en-US" dirty="0"/>
          </a:p>
          <a:p>
            <a:r>
              <a:rPr lang="en-US" dirty="0" smtClean="0"/>
              <a:t>support all available Business models</a:t>
            </a:r>
            <a:endParaRPr lang="en-US" dirty="0"/>
          </a:p>
          <a:p>
            <a:r>
              <a:rPr lang="en-US" dirty="0" smtClean="0"/>
              <a:t>eBook access </a:t>
            </a:r>
            <a:r>
              <a:rPr lang="en-US" smtClean="0"/>
              <a:t>in Minutes</a:t>
            </a:r>
            <a:endParaRPr lang="en-US" dirty="0" smtClean="0"/>
          </a:p>
          <a:p>
            <a:r>
              <a:rPr lang="en-US" dirty="0" smtClean="0"/>
              <a:t>license more Publishers and International eBooks</a:t>
            </a:r>
          </a:p>
          <a:p>
            <a:r>
              <a:rPr lang="en-US" dirty="0" smtClean="0"/>
              <a:t>plan to offer DRM-free eBooks by 2018</a:t>
            </a:r>
          </a:p>
          <a:p>
            <a:r>
              <a:rPr lang="en-US" dirty="0" smtClean="0"/>
              <a:t>EBSCO offers the complete Package: Print, Electronic, Publisher Platforms and Aggregators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23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CONTENT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82" y="495039"/>
            <a:ext cx="1557072" cy="15544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991087"/>
            <a:ext cx="7886700" cy="183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3014" y="1509702"/>
            <a:ext cx="7772400" cy="1203287"/>
          </a:xfrm>
        </p:spPr>
        <p:txBody>
          <a:bodyPr/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36478" y="2712989"/>
            <a:ext cx="9403308" cy="457200"/>
          </a:xfrm>
        </p:spPr>
        <p:txBody>
          <a:bodyPr/>
          <a:lstStyle/>
          <a:p>
            <a:r>
              <a:rPr lang="en-US" dirty="0" smtClean="0"/>
              <a:t>Marco Gnjatovic |  Director of Sales eBooks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742253" y="4070529"/>
            <a:ext cx="3345629" cy="457200"/>
          </a:xfrm>
        </p:spPr>
        <p:txBody>
          <a:bodyPr/>
          <a:lstStyle/>
          <a:p>
            <a:r>
              <a:rPr lang="en-US" dirty="0" smtClean="0"/>
              <a:t>mgnjatovic@ebsco.com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988" y="3916276"/>
            <a:ext cx="652083" cy="6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30306"/>
            <a:ext cx="7886700" cy="1066739"/>
          </a:xfrm>
        </p:spPr>
        <p:txBody>
          <a:bodyPr/>
          <a:lstStyle/>
          <a:p>
            <a:pPr algn="ctr"/>
            <a:r>
              <a:rPr lang="en-US" sz="4400" dirty="0" smtClean="0"/>
              <a:t>Content – EBSCO eBooks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31981"/>
            <a:ext cx="8515350" cy="2238270"/>
          </a:xfrm>
        </p:spPr>
        <p:txBody>
          <a:bodyPr/>
          <a:lstStyle/>
          <a:p>
            <a:pPr marL="398463" indent="-398463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1 Million titles ….</a:t>
            </a:r>
            <a:r>
              <a:rPr lang="en-US" sz="2000" dirty="0" smtClean="0"/>
              <a:t>and counting</a:t>
            </a:r>
            <a:r>
              <a:rPr lang="en-US" sz="3200" dirty="0" smtClean="0"/>
              <a:t> 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1,000</a:t>
            </a:r>
            <a:r>
              <a:rPr lang="en-US" sz="3200" dirty="0"/>
              <a:t>+ parent </a:t>
            </a:r>
            <a:r>
              <a:rPr lang="en-US" sz="3200" dirty="0" smtClean="0"/>
              <a:t>publishers 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2,000</a:t>
            </a:r>
            <a:r>
              <a:rPr lang="en-US" sz="3200" dirty="0"/>
              <a:t>+ imprints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330,000</a:t>
            </a:r>
            <a:r>
              <a:rPr lang="en-US" sz="3200" dirty="0"/>
              <a:t>+ EPUB titles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8650" y="4227342"/>
            <a:ext cx="7886700" cy="171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/>
              <a:t>adding 16.000 titles per month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/>
              <a:t>focus on adding content in non-English languages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/>
              <a:t>global licensing initiative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30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621" y="80548"/>
            <a:ext cx="883127" cy="8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841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571" y="5638800"/>
            <a:ext cx="20964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Sample Publishers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579415"/>
            <a:ext cx="6934200" cy="2667000"/>
          </a:xfrm>
        </p:spPr>
        <p:txBody>
          <a:bodyPr numCol="2"/>
          <a:lstStyle/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Taylor &amp; Francis Routledge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John Wiley &amp; Sons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Wolters Kluwer (LWW)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Palgrave Macmillan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Pearson Education Ltd.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Edward Elgar Publishing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Springer Science &amp; Business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CRC Press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I.B. Tauris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Elsevier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IGI Global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Greenwood Publishing Group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Springer Publishing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de </a:t>
            </a:r>
            <a:r>
              <a:rPr lang="en-US" sz="1400" b="1" dirty="0" err="1" smtClean="0"/>
              <a:t>Gruyter</a:t>
            </a:r>
            <a:r>
              <a:rPr lang="en-US" sz="1400" b="1" dirty="0" smtClean="0"/>
              <a:t> Publishing</a:t>
            </a:r>
          </a:p>
          <a:p>
            <a:pPr marL="228600" lvl="1" indent="-228600">
              <a:lnSpc>
                <a:spcPct val="100000"/>
              </a:lnSpc>
            </a:pPr>
            <a:r>
              <a:rPr lang="en-US" sz="1400" b="1" dirty="0" smtClean="0"/>
              <a:t>Over 100 University Presses, including: </a:t>
            </a:r>
          </a:p>
          <a:p>
            <a:pPr marL="457200" lvl="2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 smtClean="0"/>
              <a:t>Oxford University Press</a:t>
            </a:r>
          </a:p>
          <a:p>
            <a:pPr marL="457200" lvl="2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 smtClean="0"/>
              <a:t>Cambridge University Press</a:t>
            </a:r>
          </a:p>
          <a:p>
            <a:pPr marL="457200" lvl="2">
              <a:lnSpc>
                <a:spcPct val="100000"/>
              </a:lnSpc>
              <a:spcBef>
                <a:spcPts val="600"/>
              </a:spcBef>
            </a:pPr>
            <a:r>
              <a:rPr lang="en-US" sz="1400" b="1" dirty="0" smtClean="0"/>
              <a:t>MIT Press</a:t>
            </a:r>
          </a:p>
        </p:txBody>
      </p:sp>
      <p:pic>
        <p:nvPicPr>
          <p:cNvPr id="10" name="Picture 9" descr="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648200"/>
            <a:ext cx="1200150" cy="1800225"/>
          </a:xfrm>
          <a:prstGeom prst="rect">
            <a:avLst/>
          </a:prstGeom>
        </p:spPr>
      </p:pic>
      <p:pic>
        <p:nvPicPr>
          <p:cNvPr id="11" name="Picture 10" descr="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648200"/>
            <a:ext cx="1200150" cy="1800225"/>
          </a:xfrm>
          <a:prstGeom prst="rect">
            <a:avLst/>
          </a:prstGeom>
        </p:spPr>
      </p:pic>
      <p:pic>
        <p:nvPicPr>
          <p:cNvPr id="12" name="Picture 11" descr="b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648200"/>
            <a:ext cx="1200150" cy="1800225"/>
          </a:xfrm>
          <a:prstGeom prst="rect">
            <a:avLst/>
          </a:prstGeom>
        </p:spPr>
      </p:pic>
      <p:pic>
        <p:nvPicPr>
          <p:cNvPr id="13" name="Picture 12" descr="b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4648200"/>
            <a:ext cx="1200150" cy="1800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428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EBSCO Publisher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6423"/>
            <a:ext cx="7886700" cy="2359106"/>
          </a:xfrm>
        </p:spPr>
        <p:txBody>
          <a:bodyPr/>
          <a:lstStyle/>
          <a:p>
            <a:r>
              <a:rPr lang="en-US" dirty="0" smtClean="0"/>
              <a:t>32 employees in Content Licensing</a:t>
            </a:r>
            <a:endParaRPr lang="en-US" dirty="0"/>
          </a:p>
          <a:p>
            <a:r>
              <a:rPr lang="en-US" dirty="0" smtClean="0"/>
              <a:t>19 of them International</a:t>
            </a:r>
            <a:endParaRPr lang="en-US" dirty="0"/>
          </a:p>
          <a:p>
            <a:r>
              <a:rPr lang="en-US" dirty="0" smtClean="0"/>
              <a:t>~ 100* new Publishers signed per year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acquire DRM-free rights 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include new Business models in the contract</a:t>
            </a:r>
          </a:p>
          <a:p>
            <a:pPr marL="398463" indent="-398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react quickly on customers content requests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23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18288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CONTENT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82" y="495039"/>
            <a:ext cx="1557072" cy="15544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991087"/>
            <a:ext cx="7886700" cy="183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841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571" y="5638800"/>
            <a:ext cx="20964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urchase_eboo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-1253" r="3368" b="16152"/>
          <a:stretch/>
        </p:blipFill>
        <p:spPr>
          <a:xfrm>
            <a:off x="2057400" y="1828800"/>
            <a:ext cx="5321300" cy="4629408"/>
          </a:xfrm>
          <a:prstGeom prst="rect">
            <a:avLst/>
          </a:prstGeom>
        </p:spPr>
      </p:pic>
      <p:sp useBgFill="1">
        <p:nvSpPr>
          <p:cNvPr id="9" name="Oval Callout 8"/>
          <p:cNvSpPr/>
          <p:nvPr/>
        </p:nvSpPr>
        <p:spPr>
          <a:xfrm>
            <a:off x="381000" y="1371600"/>
            <a:ext cx="4114800" cy="1524000"/>
          </a:xfrm>
          <a:prstGeom prst="wedgeEllipseCallout">
            <a:avLst>
              <a:gd name="adj1" fmla="val 7974"/>
              <a:gd name="adj2" fmla="val 680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An eBook please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 useBgFill="1">
        <p:nvSpPr>
          <p:cNvPr id="12" name="Oval Callout 11"/>
          <p:cNvSpPr/>
          <p:nvPr/>
        </p:nvSpPr>
        <p:spPr>
          <a:xfrm>
            <a:off x="4724400" y="1143000"/>
            <a:ext cx="4572000" cy="1828800"/>
          </a:xfrm>
          <a:prstGeom prst="wedgeEllipseCallout">
            <a:avLst>
              <a:gd name="adj1" fmla="val -10030"/>
              <a:gd name="adj2" fmla="val 694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Sure, 1 User, Unlimited, loan, Subscription, PDA, EBS, ...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038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810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27432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2667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9956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30306"/>
            <a:ext cx="7886700" cy="1066739"/>
          </a:xfrm>
        </p:spPr>
        <p:txBody>
          <a:bodyPr/>
          <a:lstStyle/>
          <a:p>
            <a:pPr algn="ctr"/>
            <a:r>
              <a:rPr lang="en-US" sz="4400" dirty="0"/>
              <a:t>Acquisition Models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631982"/>
            <a:ext cx="8257899" cy="2341304"/>
          </a:xfrm>
        </p:spPr>
        <p:txBody>
          <a:bodyPr/>
          <a:lstStyle/>
          <a:p>
            <a:pPr marL="398463" indent="-398463">
              <a:lnSpc>
                <a:spcPct val="100000"/>
              </a:lnSpc>
            </a:pPr>
            <a:r>
              <a:rPr lang="en-US" sz="3200" dirty="0"/>
              <a:t>Purchase, perpetual ownership </a:t>
            </a:r>
            <a:r>
              <a:rPr lang="en-US" sz="2400" dirty="0"/>
              <a:t>(1U, 3U, UU)</a:t>
            </a:r>
            <a:endParaRPr lang="en-US" sz="2600" dirty="0"/>
          </a:p>
          <a:p>
            <a:pPr marL="398463" indent="-398463">
              <a:lnSpc>
                <a:spcPct val="100000"/>
              </a:lnSpc>
            </a:pPr>
            <a:r>
              <a:rPr lang="en-US" sz="3200" dirty="0" smtClean="0"/>
              <a:t>Subscription Collections </a:t>
            </a:r>
            <a:endParaRPr lang="en-US" sz="3200" dirty="0"/>
          </a:p>
          <a:p>
            <a:pPr marL="398463" indent="-398463">
              <a:lnSpc>
                <a:spcPct val="100000"/>
              </a:lnSpc>
            </a:pPr>
            <a:r>
              <a:rPr lang="en-US" sz="3200" dirty="0" smtClean="0"/>
              <a:t>PDA, Short-term-Loan</a:t>
            </a:r>
            <a:endParaRPr lang="en-US" sz="32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8650" y="3993010"/>
            <a:ext cx="8257898" cy="130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EBSCO supports </a:t>
            </a:r>
            <a:r>
              <a:rPr lang="en-US" sz="3200" dirty="0"/>
              <a:t>all </a:t>
            </a:r>
            <a:r>
              <a:rPr lang="en-US" sz="3200" dirty="0" smtClean="0"/>
              <a:t>models in the market</a:t>
            </a:r>
            <a:endParaRPr lang="en-US" sz="3200" dirty="0"/>
          </a:p>
          <a:p>
            <a:pPr marL="398463" indent="-398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Explore new </a:t>
            </a:r>
            <a:r>
              <a:rPr lang="en-US" sz="3200" dirty="0" smtClean="0"/>
              <a:t>models based on customer feedback (e.g. Evidence-based-Selection)</a:t>
            </a:r>
          </a:p>
          <a:p>
            <a:pPr marL="398463" indent="-398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DRM-free Project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30306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41727"/>
            <a:ext cx="862965" cy="8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models by numbers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55015"/>
              </p:ext>
            </p:extLst>
          </p:nvPr>
        </p:nvGraphicFramePr>
        <p:xfrm>
          <a:off x="628650" y="2081213"/>
          <a:ext cx="7886701" cy="34284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8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7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Amount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Percentage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Single User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Access (1B1U)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1.000.000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100,00%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 Concurrent Users (1B3U)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783.577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78,57%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Unlimited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concurrent Users (1BUU)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612.953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61,29%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Available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through eBook Subscriptions (1BUU)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363.024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36,30%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Available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through PDA/DDA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664.254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66,42%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Available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through STL/Loan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547.196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54,19%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575071"/>
                  </a:ext>
                </a:extLst>
              </a:tr>
            </a:tbl>
          </a:graphicData>
        </a:graphic>
      </p:graphicFrame>
      <p:sp>
        <p:nvSpPr>
          <p:cNvPr id="10" name="Text Placeholder 7"/>
          <p:cNvSpPr txBox="1">
            <a:spLocks/>
          </p:cNvSpPr>
          <p:nvPr/>
        </p:nvSpPr>
        <p:spPr>
          <a:xfrm>
            <a:off x="15412" y="5566682"/>
            <a:ext cx="2737544" cy="238125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2"/>
                </a:solidFill>
              </a:rPr>
              <a:t>EBSCOhost Collection Manager – May 2017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30306"/>
            <a:ext cx="7886700" cy="1066739"/>
          </a:xfrm>
        </p:spPr>
        <p:txBody>
          <a:bodyPr/>
          <a:lstStyle/>
          <a:p>
            <a:pPr algn="ctr"/>
            <a:r>
              <a:rPr lang="en-US" sz="4400" dirty="0"/>
              <a:t>Acquisition Model Trending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30306"/>
          </a:xfrm>
          <a:prstGeom prst="rect">
            <a:avLst/>
          </a:prstGeom>
          <a:solidFill>
            <a:srgbClr val="81C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5" y="41727"/>
            <a:ext cx="862965" cy="862965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/>
          </p:nvPr>
        </p:nvGraphicFramePr>
        <p:xfrm>
          <a:off x="228600" y="18179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11414" y="4865914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Foundational collection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Maximum </a:t>
            </a:r>
            <a:r>
              <a:rPr lang="en-US" dirty="0" smtClean="0">
                <a:solidFill>
                  <a:prstClr val="black"/>
                </a:solidFill>
              </a:rPr>
              <a:t>access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easy to manage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best ROI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4210" y="3393915"/>
            <a:ext cx="372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Purchase</a:t>
            </a:r>
            <a:endParaRPr lang="en-US" dirty="0">
              <a:solidFill>
                <a:prstClr val="black"/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Individual titles, </a:t>
            </a:r>
            <a:r>
              <a:rPr lang="en-US" dirty="0" smtClean="0">
                <a:solidFill>
                  <a:prstClr val="black"/>
                </a:solidFill>
              </a:rPr>
              <a:t>Subject collections, PDA</a:t>
            </a:r>
            <a:endParaRPr lang="en-US" dirty="0">
              <a:solidFill>
                <a:prstClr val="black"/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focus on </a:t>
            </a:r>
            <a:r>
              <a:rPr lang="en-US" dirty="0" err="1" smtClean="0">
                <a:solidFill>
                  <a:prstClr val="black"/>
                </a:solidFill>
              </a:rPr>
              <a:t>Frontlist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19777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specialized needs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e.g. Short-term-loan for a specific project</a:t>
            </a:r>
            <a:endParaRPr lang="en-US" dirty="0" smtClean="0">
              <a:solidFill>
                <a:prstClr val="black"/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BSCO eBooks 2015">
  <a:themeElements>
    <a:clrScheme name="eBook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A9BE"/>
      </a:accent1>
      <a:accent2>
        <a:srgbClr val="0D3F5E"/>
      </a:accent2>
      <a:accent3>
        <a:srgbClr val="535455"/>
      </a:accent3>
      <a:accent4>
        <a:srgbClr val="4AAA52"/>
      </a:accent4>
      <a:accent5>
        <a:srgbClr val="FFC839"/>
      </a:accent5>
      <a:accent6>
        <a:srgbClr val="942A4E"/>
      </a:accent6>
      <a:hlink>
        <a:srgbClr val="FFFF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0.xml><?xml version="1.0" encoding="utf-8"?>
<a:theme xmlns:a="http://schemas.openxmlformats.org/drawingml/2006/main" name="2_EBSCO eBooks 2015">
  <a:themeElements>
    <a:clrScheme name="eBook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A9BE"/>
      </a:accent1>
      <a:accent2>
        <a:srgbClr val="0D3F5E"/>
      </a:accent2>
      <a:accent3>
        <a:srgbClr val="535455"/>
      </a:accent3>
      <a:accent4>
        <a:srgbClr val="4AAA52"/>
      </a:accent4>
      <a:accent5>
        <a:srgbClr val="FFC839"/>
      </a:accent5>
      <a:accent6>
        <a:srgbClr val="942A4E"/>
      </a:accent6>
      <a:hlink>
        <a:srgbClr val="FFFF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1.xml><?xml version="1.0" encoding="utf-8"?>
<a:theme xmlns:a="http://schemas.openxmlformats.org/drawingml/2006/main" name="3_EBSCO eBooks 2015">
  <a:themeElements>
    <a:clrScheme name="_eBook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A9BE"/>
      </a:accent1>
      <a:accent2>
        <a:srgbClr val="0D3F5E"/>
      </a:accent2>
      <a:accent3>
        <a:srgbClr val="535455"/>
      </a:accent3>
      <a:accent4>
        <a:srgbClr val="4AAA52"/>
      </a:accent4>
      <a:accent5>
        <a:srgbClr val="FFC839"/>
      </a:accent5>
      <a:accent6>
        <a:srgbClr val="942A4E"/>
      </a:accent6>
      <a:hlink>
        <a:srgbClr val="FFFF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Custom Design">
  <a:themeElements>
    <a:clrScheme name="eBoo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B62"/>
      </a:accent1>
      <a:accent2>
        <a:srgbClr val="92C1DE"/>
      </a:accent2>
      <a:accent3>
        <a:srgbClr val="9BBB59"/>
      </a:accent3>
      <a:accent4>
        <a:srgbClr val="05254B"/>
      </a:accent4>
      <a:accent5>
        <a:srgbClr val="4BACC6"/>
      </a:accent5>
      <a:accent6>
        <a:srgbClr val="000000"/>
      </a:accent6>
      <a:hlink>
        <a:srgbClr val="1F497D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EBSCO eBooks 2015">
  <a:themeElements>
    <a:clrScheme name="_eBook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A9BE"/>
      </a:accent1>
      <a:accent2>
        <a:srgbClr val="0D3F5E"/>
      </a:accent2>
      <a:accent3>
        <a:srgbClr val="535455"/>
      </a:accent3>
      <a:accent4>
        <a:srgbClr val="4AAA52"/>
      </a:accent4>
      <a:accent5>
        <a:srgbClr val="FFC839"/>
      </a:accent5>
      <a:accent6>
        <a:srgbClr val="942A4E"/>
      </a:accent6>
      <a:hlink>
        <a:srgbClr val="FFFF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9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EBSCO 2015 Theme v2</Template>
  <TotalTime>1</TotalTime>
  <Words>722</Words>
  <Application>Microsoft Macintosh PowerPoint</Application>
  <PresentationFormat>On-screen Show (4:3)</PresentationFormat>
  <Paragraphs>218</Paragraphs>
  <Slides>22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11</vt:i4>
      </vt:variant>
    </vt:vector>
  </HeadingPairs>
  <TitlesOfParts>
    <vt:vector size="44" baseType="lpstr">
      <vt:lpstr>EBSCO eBooks 2015</vt:lpstr>
      <vt:lpstr>Custom Design</vt:lpstr>
      <vt:lpstr>21_Custom Design</vt:lpstr>
      <vt:lpstr>19_Custom Design</vt:lpstr>
      <vt:lpstr>1_Custom Design</vt:lpstr>
      <vt:lpstr>20_Custom Design</vt:lpstr>
      <vt:lpstr>23_Custom Design</vt:lpstr>
      <vt:lpstr>1_EBSCO eBooks 2015</vt:lpstr>
      <vt:lpstr>24_Custom Design</vt:lpstr>
      <vt:lpstr>2_EBSCO eBooks 2015</vt:lpstr>
      <vt:lpstr>3_EBSCO eBooks 2015</vt:lpstr>
      <vt:lpstr>PowerPoint Presentation</vt:lpstr>
      <vt:lpstr>PowerPoint Presentation</vt:lpstr>
      <vt:lpstr>Content – EBSCO eBooks</vt:lpstr>
      <vt:lpstr>Sample Publishers</vt:lpstr>
      <vt:lpstr>EBSCO Publisher Relations</vt:lpstr>
      <vt:lpstr>PowerPoint Presentation</vt:lpstr>
      <vt:lpstr>Acquisition Models</vt:lpstr>
      <vt:lpstr>Acquisition models by numbers</vt:lpstr>
      <vt:lpstr>Acquisition Model Trending</vt:lpstr>
      <vt:lpstr>PowerPoint Presentation</vt:lpstr>
      <vt:lpstr>Example: eBook Academic Collection</vt:lpstr>
      <vt:lpstr>LC Class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Login Values from your local EBSCO Representative!</vt:lpstr>
      <vt:lpstr>Training &amp; Support Resources</vt:lpstr>
      <vt:lpstr>EBSCO eBooks Summary</vt:lpstr>
      <vt:lpstr>Thank you</vt:lpstr>
      <vt:lpstr>Collections</vt:lpstr>
      <vt:lpstr>Model Trending</vt:lpstr>
      <vt:lpstr>Subscription</vt:lpstr>
      <vt:lpstr>Viewer</vt:lpstr>
      <vt:lpstr>Offline</vt:lpstr>
      <vt:lpstr>EPUB</vt:lpstr>
      <vt:lpstr>eBook Manager</vt:lpstr>
      <vt:lpstr>EDS</vt:lpstr>
      <vt:lpstr>Accessibility</vt:lpstr>
      <vt:lpstr>Sales Higlights</vt:lpstr>
      <vt:lpstr>JSTOR</vt:lpstr>
    </vt:vector>
  </TitlesOfParts>
  <Company>EBSCO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Megan Hobart</dc:creator>
  <cp:lastModifiedBy>Romy Beard</cp:lastModifiedBy>
  <cp:revision>498</cp:revision>
  <dcterms:created xsi:type="dcterms:W3CDTF">2015-06-30T18:52:50Z</dcterms:created>
  <dcterms:modified xsi:type="dcterms:W3CDTF">2017-05-09T09:56:58Z</dcterms:modified>
</cp:coreProperties>
</file>